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2" r:id="rId2"/>
    <p:sldId id="256" r:id="rId3"/>
    <p:sldId id="263" r:id="rId4"/>
    <p:sldId id="257" r:id="rId5"/>
    <p:sldId id="258" r:id="rId6"/>
    <p:sldId id="264" r:id="rId7"/>
    <p:sldId id="265" r:id="rId8"/>
    <p:sldId id="266" r:id="rId9"/>
    <p:sldId id="267" r:id="rId10"/>
    <p:sldId id="259" r:id="rId11"/>
    <p:sldId id="268" r:id="rId12"/>
    <p:sldId id="260" r:id="rId13"/>
    <p:sldId id="261" r:id="rId14"/>
    <p:sldId id="269" r:id="rId15"/>
    <p:sldId id="270" r:id="rId16"/>
  </p:sldIdLst>
  <p:sldSz cx="6858000" cy="9144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2" autoAdjust="0"/>
  </p:normalViewPr>
  <p:slideViewPr>
    <p:cSldViewPr>
      <p:cViewPr>
        <p:scale>
          <a:sx n="100" d="100"/>
          <a:sy n="100" d="100"/>
        </p:scale>
        <p:origin x="-1230" y="258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43" d="100"/>
          <a:sy n="43" d="100"/>
        </p:scale>
        <p:origin x="-2052"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0BA9C6-C2D4-4BE3-B2F0-B472E0C438E2}" type="datetimeFigureOut">
              <a:rPr lang="tr-TR" smtClean="0"/>
              <a:t>28.4.2022</a:t>
            </a:fld>
            <a:endParaRPr lang="tr-TR"/>
          </a:p>
        </p:txBody>
      </p:sp>
      <p:sp>
        <p:nvSpPr>
          <p:cNvPr id="4" name="Slayt Görüntüsü Yer Tutucusu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FE343D-4CA7-4505-B964-EE351185DBF0}" type="slidenum">
              <a:rPr lang="tr-TR" smtClean="0"/>
              <a:t>‹#›</a:t>
            </a:fld>
            <a:endParaRPr lang="tr-TR"/>
          </a:p>
        </p:txBody>
      </p:sp>
    </p:spTree>
    <p:extLst>
      <p:ext uri="{BB962C8B-B14F-4D97-AF65-F5344CB8AC3E}">
        <p14:creationId xmlns:p14="http://schemas.microsoft.com/office/powerpoint/2010/main" val="23114170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2143125" y="685800"/>
            <a:ext cx="2571750" cy="3429000"/>
          </a:xfrm>
        </p:spPr>
      </p:sp>
      <p:sp>
        <p:nvSpPr>
          <p:cNvPr id="3" name="Not Yer Tutucusu 2"/>
          <p:cNvSpPr>
            <a:spLocks noGrp="1"/>
          </p:cNvSpPr>
          <p:nvPr>
            <p:ph type="body" idx="1"/>
          </p:nvPr>
        </p:nvSpPr>
        <p:spPr/>
        <p:txBody>
          <a:bodyPr/>
          <a:lstStyle/>
          <a:p>
            <a:endParaRPr lang="tr-TR" dirty="0" smtClean="0"/>
          </a:p>
          <a:p>
            <a:endParaRPr lang="tr-TR" dirty="0"/>
          </a:p>
        </p:txBody>
      </p:sp>
      <p:sp>
        <p:nvSpPr>
          <p:cNvPr id="4" name="Slayt Numarası Yer Tutucusu 3"/>
          <p:cNvSpPr>
            <a:spLocks noGrp="1"/>
          </p:cNvSpPr>
          <p:nvPr>
            <p:ph type="sldNum" sz="quarter" idx="10"/>
          </p:nvPr>
        </p:nvSpPr>
        <p:spPr/>
        <p:txBody>
          <a:bodyPr/>
          <a:lstStyle/>
          <a:p>
            <a:fld id="{7DFE343D-4CA7-4505-B964-EE351185DBF0}" type="slidenum">
              <a:rPr lang="tr-TR" smtClean="0"/>
              <a:t>2</a:t>
            </a:fld>
            <a:endParaRPr lang="tr-TR"/>
          </a:p>
        </p:txBody>
      </p:sp>
    </p:spTree>
    <p:extLst>
      <p:ext uri="{BB962C8B-B14F-4D97-AF65-F5344CB8AC3E}">
        <p14:creationId xmlns:p14="http://schemas.microsoft.com/office/powerpoint/2010/main" val="82606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514350" y="2840568"/>
            <a:ext cx="5829300" cy="1960033"/>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8617FAD-1D6F-466B-8F1F-5089D482430C}" type="datetimeFigureOut">
              <a:rPr lang="tr-TR" smtClean="0"/>
              <a:t>28.4.2022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8653CA-2893-403A-A5C5-76ACC73868EE}" type="slidenum">
              <a:rPr lang="tr-TR" smtClean="0"/>
              <a:t>‹#›</a:t>
            </a:fld>
            <a:endParaRPr lang="tr-TR"/>
          </a:p>
        </p:txBody>
      </p:sp>
    </p:spTree>
    <p:extLst>
      <p:ext uri="{BB962C8B-B14F-4D97-AF65-F5344CB8AC3E}">
        <p14:creationId xmlns:p14="http://schemas.microsoft.com/office/powerpoint/2010/main" val="1227701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617FAD-1D6F-466B-8F1F-5089D482430C}" type="datetimeFigureOut">
              <a:rPr lang="tr-TR" smtClean="0"/>
              <a:t>28.4.2022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8653CA-2893-403A-A5C5-76ACC73868EE}" type="slidenum">
              <a:rPr lang="tr-TR" smtClean="0"/>
              <a:t>‹#›</a:t>
            </a:fld>
            <a:endParaRPr lang="tr-TR"/>
          </a:p>
        </p:txBody>
      </p:sp>
    </p:spTree>
    <p:extLst>
      <p:ext uri="{BB962C8B-B14F-4D97-AF65-F5344CB8AC3E}">
        <p14:creationId xmlns:p14="http://schemas.microsoft.com/office/powerpoint/2010/main" val="33398683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4972050" y="366185"/>
            <a:ext cx="1543050" cy="7802033"/>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342900" y="366185"/>
            <a:ext cx="4514850" cy="780203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617FAD-1D6F-466B-8F1F-5089D482430C}" type="datetimeFigureOut">
              <a:rPr lang="tr-TR" smtClean="0"/>
              <a:t>28.4.2022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8653CA-2893-403A-A5C5-76ACC73868EE}" type="slidenum">
              <a:rPr lang="tr-TR" smtClean="0"/>
              <a:t>‹#›</a:t>
            </a:fld>
            <a:endParaRPr lang="tr-TR"/>
          </a:p>
        </p:txBody>
      </p:sp>
    </p:spTree>
    <p:extLst>
      <p:ext uri="{BB962C8B-B14F-4D97-AF65-F5344CB8AC3E}">
        <p14:creationId xmlns:p14="http://schemas.microsoft.com/office/powerpoint/2010/main" val="238856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8617FAD-1D6F-466B-8F1F-5089D482430C}" type="datetimeFigureOut">
              <a:rPr lang="tr-TR" smtClean="0"/>
              <a:t>28.4.2022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8653CA-2893-403A-A5C5-76ACC73868EE}" type="slidenum">
              <a:rPr lang="tr-TR" smtClean="0"/>
              <a:t>‹#›</a:t>
            </a:fld>
            <a:endParaRPr lang="tr-TR"/>
          </a:p>
        </p:txBody>
      </p:sp>
    </p:spTree>
    <p:extLst>
      <p:ext uri="{BB962C8B-B14F-4D97-AF65-F5344CB8AC3E}">
        <p14:creationId xmlns:p14="http://schemas.microsoft.com/office/powerpoint/2010/main" val="3107603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541735" y="5875867"/>
            <a:ext cx="5829300" cy="1816100"/>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8617FAD-1D6F-466B-8F1F-5089D482430C}" type="datetimeFigureOut">
              <a:rPr lang="tr-TR" smtClean="0"/>
              <a:t>28.4.2022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8653CA-2893-403A-A5C5-76ACC73868EE}" type="slidenum">
              <a:rPr lang="tr-TR" smtClean="0"/>
              <a:t>‹#›</a:t>
            </a:fld>
            <a:endParaRPr lang="tr-TR"/>
          </a:p>
        </p:txBody>
      </p:sp>
    </p:spTree>
    <p:extLst>
      <p:ext uri="{BB962C8B-B14F-4D97-AF65-F5344CB8AC3E}">
        <p14:creationId xmlns:p14="http://schemas.microsoft.com/office/powerpoint/2010/main" val="2843202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8617FAD-1D6F-466B-8F1F-5089D482430C}" type="datetimeFigureOut">
              <a:rPr lang="tr-TR" smtClean="0"/>
              <a:t>28.4.2022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A8653CA-2893-403A-A5C5-76ACC73868EE}" type="slidenum">
              <a:rPr lang="tr-TR" smtClean="0"/>
              <a:t>‹#›</a:t>
            </a:fld>
            <a:endParaRPr lang="tr-TR"/>
          </a:p>
        </p:txBody>
      </p:sp>
    </p:spTree>
    <p:extLst>
      <p:ext uri="{BB962C8B-B14F-4D97-AF65-F5344CB8AC3E}">
        <p14:creationId xmlns:p14="http://schemas.microsoft.com/office/powerpoint/2010/main" val="3029441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8617FAD-1D6F-466B-8F1F-5089D482430C}" type="datetimeFigureOut">
              <a:rPr lang="tr-TR" smtClean="0"/>
              <a:t>28.4.2022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A8653CA-2893-403A-A5C5-76ACC73868EE}" type="slidenum">
              <a:rPr lang="tr-TR" smtClean="0"/>
              <a:t>‹#›</a:t>
            </a:fld>
            <a:endParaRPr lang="tr-TR"/>
          </a:p>
        </p:txBody>
      </p:sp>
    </p:spTree>
    <p:extLst>
      <p:ext uri="{BB962C8B-B14F-4D97-AF65-F5344CB8AC3E}">
        <p14:creationId xmlns:p14="http://schemas.microsoft.com/office/powerpoint/2010/main" val="385744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8617FAD-1D6F-466B-8F1F-5089D482430C}" type="datetimeFigureOut">
              <a:rPr lang="tr-TR" smtClean="0"/>
              <a:t>28.4.2022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A8653CA-2893-403A-A5C5-76ACC73868EE}" type="slidenum">
              <a:rPr lang="tr-TR" smtClean="0"/>
              <a:t>‹#›</a:t>
            </a:fld>
            <a:endParaRPr lang="tr-TR"/>
          </a:p>
        </p:txBody>
      </p:sp>
    </p:spTree>
    <p:extLst>
      <p:ext uri="{BB962C8B-B14F-4D97-AF65-F5344CB8AC3E}">
        <p14:creationId xmlns:p14="http://schemas.microsoft.com/office/powerpoint/2010/main" val="891544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8617FAD-1D6F-466B-8F1F-5089D482430C}" type="datetimeFigureOut">
              <a:rPr lang="tr-TR" smtClean="0"/>
              <a:t>28.4.2022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A8653CA-2893-403A-A5C5-76ACC73868EE}" type="slidenum">
              <a:rPr lang="tr-TR" smtClean="0"/>
              <a:t>‹#›</a:t>
            </a:fld>
            <a:endParaRPr lang="tr-TR"/>
          </a:p>
        </p:txBody>
      </p:sp>
    </p:spTree>
    <p:extLst>
      <p:ext uri="{BB962C8B-B14F-4D97-AF65-F5344CB8AC3E}">
        <p14:creationId xmlns:p14="http://schemas.microsoft.com/office/powerpoint/2010/main" val="415277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342900" y="364067"/>
            <a:ext cx="2256235" cy="154940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8617FAD-1D6F-466B-8F1F-5089D482430C}" type="datetimeFigureOut">
              <a:rPr lang="tr-TR" smtClean="0"/>
              <a:t>28.4.2022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A8653CA-2893-403A-A5C5-76ACC73868EE}" type="slidenum">
              <a:rPr lang="tr-TR" smtClean="0"/>
              <a:t>‹#›</a:t>
            </a:fld>
            <a:endParaRPr lang="tr-TR"/>
          </a:p>
        </p:txBody>
      </p:sp>
    </p:spTree>
    <p:extLst>
      <p:ext uri="{BB962C8B-B14F-4D97-AF65-F5344CB8AC3E}">
        <p14:creationId xmlns:p14="http://schemas.microsoft.com/office/powerpoint/2010/main" val="2840318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344216" y="6400800"/>
            <a:ext cx="4114800" cy="755651"/>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8617FAD-1D6F-466B-8F1F-5089D482430C}" type="datetimeFigureOut">
              <a:rPr lang="tr-TR" smtClean="0"/>
              <a:t>28.4.2022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A8653CA-2893-403A-A5C5-76ACC73868EE}" type="slidenum">
              <a:rPr lang="tr-TR" smtClean="0"/>
              <a:t>‹#›</a:t>
            </a:fld>
            <a:endParaRPr lang="tr-TR"/>
          </a:p>
        </p:txBody>
      </p:sp>
    </p:spTree>
    <p:extLst>
      <p:ext uri="{BB962C8B-B14F-4D97-AF65-F5344CB8AC3E}">
        <p14:creationId xmlns:p14="http://schemas.microsoft.com/office/powerpoint/2010/main" val="7286966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8617FAD-1D6F-466B-8F1F-5089D482430C}" type="datetimeFigureOut">
              <a:rPr lang="tr-TR" smtClean="0"/>
              <a:t>28.4.2022</a:t>
            </a:fld>
            <a:endParaRPr lang="tr-TR"/>
          </a:p>
        </p:txBody>
      </p:sp>
      <p:sp>
        <p:nvSpPr>
          <p:cNvPr id="5" name="Altbilgi Yer Tutucusu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A8653CA-2893-403A-A5C5-76ACC73868EE}" type="slidenum">
              <a:rPr lang="tr-TR" smtClean="0"/>
              <a:t>‹#›</a:t>
            </a:fld>
            <a:endParaRPr lang="tr-TR"/>
          </a:p>
        </p:txBody>
      </p:sp>
    </p:spTree>
    <p:extLst>
      <p:ext uri="{BB962C8B-B14F-4D97-AF65-F5344CB8AC3E}">
        <p14:creationId xmlns:p14="http://schemas.microsoft.com/office/powerpoint/2010/main" val="25562842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slideLayout" Target="../slideLayouts/slideLayout7.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11.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 Id="rId4" Type="http://schemas.openxmlformats.org/officeDocument/2006/relationships/image" Target="../media/image2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image" Target="../media/image10.jpeg"/><Relationship Id="rId1" Type="http://schemas.openxmlformats.org/officeDocument/2006/relationships/slideLayout" Target="../slideLayouts/slideLayout7.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04664" y="1115616"/>
            <a:ext cx="6172200" cy="1524000"/>
          </a:xfrm>
        </p:spPr>
        <p:txBody>
          <a:bodyPr>
            <a:normAutofit/>
          </a:bodyPr>
          <a:lstStyle/>
          <a:p>
            <a:r>
              <a:rPr lang="tr-TR" sz="2400" b="1" dirty="0" smtClean="0">
                <a:solidFill>
                  <a:prstClr val="black"/>
                </a:solidFill>
                <a:latin typeface="Arial Black" panose="020B0A04020102020204" pitchFamily="34" charset="0"/>
              </a:rPr>
              <a:t> </a:t>
            </a:r>
            <a:r>
              <a:rPr lang="tr-TR" sz="1800" b="1" dirty="0" smtClean="0">
                <a:solidFill>
                  <a:prstClr val="black"/>
                </a:solidFill>
                <a:latin typeface="Arial Black" panose="020B0A04020102020204" pitchFamily="34" charset="0"/>
              </a:rPr>
              <a:t>ŞİFA HATUN MTAL 2022 YILI </a:t>
            </a:r>
            <a:r>
              <a:rPr lang="tr-TR" sz="1800" b="1" dirty="0">
                <a:solidFill>
                  <a:prstClr val="black"/>
                </a:solidFill>
                <a:latin typeface="Arial Black" panose="020B0A04020102020204" pitchFamily="34" charset="0"/>
              </a:rPr>
              <a:t/>
            </a:r>
            <a:br>
              <a:rPr lang="tr-TR" sz="1800" b="1" dirty="0">
                <a:solidFill>
                  <a:prstClr val="black"/>
                </a:solidFill>
                <a:latin typeface="Arial Black" panose="020B0A04020102020204" pitchFamily="34" charset="0"/>
              </a:rPr>
            </a:br>
            <a:r>
              <a:rPr lang="tr-TR" sz="1800" b="1" dirty="0" smtClean="0">
                <a:solidFill>
                  <a:prstClr val="black"/>
                </a:solidFill>
                <a:latin typeface="Arial Black" panose="020B0A04020102020204" pitchFamily="34" charset="0"/>
              </a:rPr>
              <a:t> ETWİNNİNG PROJESİ</a:t>
            </a:r>
            <a:br>
              <a:rPr lang="tr-TR" sz="1800" b="1" dirty="0" smtClean="0">
                <a:solidFill>
                  <a:prstClr val="black"/>
                </a:solidFill>
                <a:latin typeface="Arial Black" panose="020B0A04020102020204" pitchFamily="34" charset="0"/>
              </a:rPr>
            </a:br>
            <a:r>
              <a:rPr lang="tr-TR" sz="1800" b="1" dirty="0" smtClean="0">
                <a:solidFill>
                  <a:prstClr val="black"/>
                </a:solidFill>
                <a:latin typeface="Arial Black" panose="020B0A04020102020204" pitchFamily="34" charset="0"/>
              </a:rPr>
              <a:t>  </a:t>
            </a:r>
            <a:r>
              <a:rPr lang="tr-TR" sz="1800" b="1" dirty="0" smtClean="0">
                <a:solidFill>
                  <a:schemeClr val="accent3">
                    <a:lumMod val="50000"/>
                  </a:schemeClr>
                </a:solidFill>
                <a:latin typeface="Arial Black" panose="020B0A04020102020204" pitchFamily="34" charset="0"/>
              </a:rPr>
              <a:t>IN THE TRUCK OF NATURE </a:t>
            </a:r>
            <a:r>
              <a:rPr lang="tr-TR" sz="1800" b="1" dirty="0">
                <a:solidFill>
                  <a:schemeClr val="accent3">
                    <a:lumMod val="50000"/>
                  </a:schemeClr>
                </a:solidFill>
                <a:latin typeface="Arial Black" panose="020B0A04020102020204" pitchFamily="34" charset="0"/>
              </a:rPr>
              <a:t/>
            </a:r>
            <a:br>
              <a:rPr lang="tr-TR" sz="1800" b="1" dirty="0">
                <a:solidFill>
                  <a:schemeClr val="accent3">
                    <a:lumMod val="50000"/>
                  </a:schemeClr>
                </a:solidFill>
                <a:latin typeface="Arial Black" panose="020B0A04020102020204" pitchFamily="34" charset="0"/>
              </a:rPr>
            </a:br>
            <a:r>
              <a:rPr lang="tr-TR" sz="1800" b="1" dirty="0" smtClean="0">
                <a:solidFill>
                  <a:schemeClr val="accent3">
                    <a:lumMod val="50000"/>
                  </a:schemeClr>
                </a:solidFill>
                <a:latin typeface="Arial Black" panose="020B0A04020102020204" pitchFamily="34" charset="0"/>
              </a:rPr>
              <a:t> (DOGANIN İZİNDE)</a:t>
            </a:r>
            <a:endParaRPr lang="tr-TR" sz="1800" b="1" dirty="0">
              <a:solidFill>
                <a:schemeClr val="accent3">
                  <a:lumMod val="50000"/>
                </a:schemeClr>
              </a:solidFill>
              <a:latin typeface="Arial Black" panose="020B0A04020102020204" pitchFamily="34" charset="0"/>
            </a:endParaRPr>
          </a:p>
        </p:txBody>
      </p:sp>
      <p:pic>
        <p:nvPicPr>
          <p:cNvPr id="1026" name="Picture 2" descr="C:\Users\PACKARD BELL\Desktop\proje logomuz.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0728" y="2915816"/>
            <a:ext cx="5184576" cy="4104456"/>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ACKARD BELL\Desktop\e twinning logosu.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236" y="1234233"/>
            <a:ext cx="1475556" cy="12001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3" descr="C:\Users\PACKARD BELL\Desktop\e twinning logosu.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1208" y="1340024"/>
            <a:ext cx="1437134" cy="1200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889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332657" y="251520"/>
            <a:ext cx="6264696" cy="1508105"/>
          </a:xfrm>
          <a:prstGeom prst="rect">
            <a:avLst/>
          </a:prstGeom>
          <a:noFill/>
        </p:spPr>
        <p:txBody>
          <a:bodyPr wrap="square" rtlCol="0">
            <a:spAutoFit/>
          </a:bodyPr>
          <a:lstStyle/>
          <a:p>
            <a:r>
              <a:rPr lang="tr-TR" sz="3200" dirty="0"/>
              <a:t>	</a:t>
            </a:r>
            <a:r>
              <a:rPr lang="tr-TR" sz="2000" dirty="0" smtClean="0">
                <a:latin typeface="Arial Black" panose="020B0A04020102020204" pitchFamily="34" charset="0"/>
              </a:rPr>
              <a:t>Doğaya uyumla ilgili olarak </a:t>
            </a:r>
            <a:r>
              <a:rPr lang="tr-TR" sz="2000" b="1" i="1" dirty="0" smtClean="0">
                <a:latin typeface="Arial Black" panose="020B0A04020102020204" pitchFamily="34" charset="0"/>
              </a:rPr>
              <a:t>Küçük </a:t>
            </a:r>
            <a:r>
              <a:rPr lang="tr-TR" sz="2000" b="1" i="1" dirty="0" err="1" smtClean="0">
                <a:latin typeface="Arial Black" panose="020B0A04020102020204" pitchFamily="34" charset="0"/>
              </a:rPr>
              <a:t>Ağaç’ın</a:t>
            </a:r>
            <a:r>
              <a:rPr lang="tr-TR" sz="2000" b="1" i="1" dirty="0" smtClean="0">
                <a:latin typeface="Arial Black" panose="020B0A04020102020204" pitchFamily="34" charset="0"/>
              </a:rPr>
              <a:t> Eğitimi </a:t>
            </a:r>
            <a:r>
              <a:rPr lang="tr-TR" sz="2000" dirty="0" smtClean="0">
                <a:latin typeface="Arial Black" panose="020B0A04020102020204" pitchFamily="34" charset="0"/>
              </a:rPr>
              <a:t>kitabını okuduk ve kitapla ilgili </a:t>
            </a:r>
            <a:r>
              <a:rPr lang="tr-TR" sz="2000" dirty="0" err="1" smtClean="0">
                <a:latin typeface="Arial Black" panose="020B0A04020102020204" pitchFamily="34" charset="0"/>
              </a:rPr>
              <a:t>canva</a:t>
            </a:r>
            <a:r>
              <a:rPr lang="tr-TR" sz="2000" dirty="0" smtClean="0">
                <a:latin typeface="Arial Black" panose="020B0A04020102020204" pitchFamily="34" charset="0"/>
              </a:rPr>
              <a:t> programını kullanarak poster hazırladık.</a:t>
            </a:r>
          </a:p>
        </p:txBody>
      </p:sp>
      <p:pic>
        <p:nvPicPr>
          <p:cNvPr id="4098" name="Picture 2" descr="C:\Users\PACKARD BELL\Desktop\ELİF POSTER.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688" y="2628900"/>
            <a:ext cx="1379030" cy="2121024"/>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PACKARD BELL\Desktop\YASAR POSTER.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60848" y="2628900"/>
            <a:ext cx="1928415" cy="212102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PACKARD BELL\Desktop\HATİCE POSTER.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1088" y="2628900"/>
            <a:ext cx="1872208" cy="2121024"/>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PACKARD BELL\Desktop\EMRE POSTER.jpe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0688" y="4932040"/>
            <a:ext cx="1400944" cy="1977008"/>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Users\PACKARD BELL\Desktop\SERHAT POSTER.jpe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2856" y="4814317"/>
            <a:ext cx="2088232" cy="2094731"/>
          </a:xfrm>
          <a:prstGeom prst="rect">
            <a:avLst/>
          </a:prstGeom>
          <a:noFill/>
          <a:extLst>
            <a:ext uri="{909E8E84-426E-40DD-AFC4-6F175D3DCCD1}">
              <a14:hiddenFill xmlns:a14="http://schemas.microsoft.com/office/drawing/2010/main">
                <a:solidFill>
                  <a:srgbClr val="FFFFFF"/>
                </a:solidFill>
              </a14:hiddenFill>
            </a:ext>
          </a:extLst>
        </p:spPr>
      </p:pic>
      <p:pic>
        <p:nvPicPr>
          <p:cNvPr id="4103" name="Picture 7" descr="C:\Users\PACKARD BELL\Desktop\GÜLSÜM POSTER.jpe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14987" y="4795639"/>
            <a:ext cx="1878310" cy="21134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181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476672" y="971599"/>
            <a:ext cx="5995626" cy="1015663"/>
          </a:xfrm>
          <a:prstGeom prst="rect">
            <a:avLst/>
          </a:prstGeom>
          <a:solidFill>
            <a:srgbClr val="92D050"/>
          </a:solidFill>
        </p:spPr>
        <p:txBody>
          <a:bodyPr wrap="square" rtlCol="0">
            <a:spAutoFit/>
          </a:bodyPr>
          <a:lstStyle/>
          <a:p>
            <a:r>
              <a:rPr lang="tr-TR" sz="2000" dirty="0" err="1" smtClean="0">
                <a:latin typeface="Arial Black" panose="020B0A04020102020204" pitchFamily="34" charset="0"/>
              </a:rPr>
              <a:t>Zoom</a:t>
            </a:r>
            <a:r>
              <a:rPr lang="tr-TR" sz="2000" dirty="0" smtClean="0">
                <a:latin typeface="Arial Black" panose="020B0A04020102020204" pitchFamily="34" charset="0"/>
              </a:rPr>
              <a:t> toplantısında kitap hakkındaki </a:t>
            </a:r>
          </a:p>
          <a:p>
            <a:r>
              <a:rPr lang="tr-TR" sz="2000" dirty="0" smtClean="0">
                <a:latin typeface="Arial Black" panose="020B0A04020102020204" pitchFamily="34" charset="0"/>
              </a:rPr>
              <a:t>fikirlerimizi ve yaptığımız posterleri paylaştık</a:t>
            </a:r>
            <a:endParaRPr lang="tr-TR" sz="2000" dirty="0">
              <a:latin typeface="Arial Black" panose="020B0A04020102020204" pitchFamily="34" charset="0"/>
            </a:endParaRPr>
          </a:p>
        </p:txBody>
      </p:sp>
      <p:pic>
        <p:nvPicPr>
          <p:cNvPr id="5122" name="Picture 2" descr="C:\Users\PACKARD BELL\Desktop\kitapla ilgili zoom toplantısı.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672" y="2339752"/>
            <a:ext cx="5904656" cy="3096344"/>
          </a:xfrm>
          <a:prstGeom prst="rect">
            <a:avLst/>
          </a:prstGeom>
          <a:noFill/>
          <a:extLst>
            <a:ext uri="{909E8E84-426E-40DD-AFC4-6F175D3DCCD1}">
              <a14:hiddenFill xmlns:a14="http://schemas.microsoft.com/office/drawing/2010/main">
                <a:solidFill>
                  <a:srgbClr val="FFFFFF"/>
                </a:solidFill>
              </a14:hiddenFill>
            </a:ext>
          </a:extLst>
        </p:spPr>
      </p:pic>
      <p:pic>
        <p:nvPicPr>
          <p:cNvPr id="5123" name="Picture 3" descr="C:\Users\PACKARD BELL\Desktop\zoom toplantısı 2.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6672" y="5724128"/>
            <a:ext cx="5832648" cy="28803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8560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46162" y="323528"/>
            <a:ext cx="6336704" cy="4093428"/>
          </a:xfrm>
          <a:prstGeom prst="rect">
            <a:avLst/>
          </a:prstGeom>
          <a:solidFill>
            <a:srgbClr val="92D050"/>
          </a:solidFill>
        </p:spPr>
        <p:txBody>
          <a:bodyPr wrap="square" rtlCol="0">
            <a:spAutoFit/>
          </a:bodyPr>
          <a:lstStyle/>
          <a:p>
            <a:r>
              <a:rPr lang="tr-TR" sz="2800" dirty="0" smtClean="0">
                <a:latin typeface="Arial Black" panose="020B0A04020102020204" pitchFamily="34" charset="0"/>
              </a:rPr>
              <a:t>Konumuzla ilgili olarak ve çalışma takvimimizde belirtildiği gibi mart ayı etkinliği olarak birlikte belgesel izledik.</a:t>
            </a:r>
          </a:p>
          <a:p>
            <a:endParaRPr lang="tr-TR" sz="3600" dirty="0"/>
          </a:p>
          <a:p>
            <a:r>
              <a:rPr lang="tr-TR" sz="2800" u="sng" dirty="0" smtClean="0">
                <a:effectLst>
                  <a:outerShdw blurRad="38100" dist="38100" dir="2700000" algn="tl">
                    <a:srgbClr val="000000">
                      <a:alpha val="43137"/>
                    </a:srgbClr>
                  </a:outerShdw>
                </a:effectLst>
                <a:latin typeface="Arial Black" panose="020B0A04020102020204" pitchFamily="34" charset="0"/>
              </a:rPr>
              <a:t>TRT Belgesel-Orman Belgeseli </a:t>
            </a:r>
          </a:p>
          <a:p>
            <a:endParaRPr lang="tr-TR" sz="2800" dirty="0" smtClean="0">
              <a:latin typeface="Arial Black" panose="020B0A04020102020204" pitchFamily="34" charset="0"/>
            </a:endParaRPr>
          </a:p>
          <a:p>
            <a:r>
              <a:rPr lang="tr-TR" sz="2800" u="sng" dirty="0" err="1" smtClean="0">
                <a:effectLst>
                  <a:outerShdw blurRad="38100" dist="38100" dir="2700000" algn="tl">
                    <a:srgbClr val="000000">
                      <a:alpha val="43137"/>
                    </a:srgbClr>
                  </a:outerShdw>
                </a:effectLst>
                <a:latin typeface="Arial Black" panose="020B0A04020102020204" pitchFamily="34" charset="0"/>
              </a:rPr>
              <a:t>Bauhaus</a:t>
            </a:r>
            <a:r>
              <a:rPr lang="tr-TR" sz="2800" u="sng" dirty="0" smtClean="0">
                <a:effectLst>
                  <a:outerShdw blurRad="38100" dist="38100" dir="2700000" algn="tl">
                    <a:srgbClr val="000000">
                      <a:alpha val="43137"/>
                    </a:srgbClr>
                  </a:outerShdw>
                </a:effectLst>
                <a:latin typeface="Arial Black" panose="020B0A04020102020204" pitchFamily="34" charset="0"/>
              </a:rPr>
              <a:t> Belgeseli</a:t>
            </a:r>
            <a:endParaRPr lang="tr-TR" sz="2800" u="sng" dirty="0">
              <a:effectLst>
                <a:outerShdw blurRad="38100" dist="38100" dir="2700000" algn="tl">
                  <a:srgbClr val="000000">
                    <a:alpha val="43137"/>
                  </a:srgbClr>
                </a:outerShdw>
              </a:effectLst>
              <a:latin typeface="Arial Black" panose="020B0A04020102020204" pitchFamily="34" charset="0"/>
            </a:endParaRPr>
          </a:p>
        </p:txBody>
      </p:sp>
      <p:pic>
        <p:nvPicPr>
          <p:cNvPr id="6146" name="Picture 2" descr="C:\Users\PACKARD BELL\Desktop\belgesel.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6162" y="4788024"/>
            <a:ext cx="6336704"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4050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60648" y="611560"/>
            <a:ext cx="6322895" cy="2308324"/>
          </a:xfrm>
          <a:prstGeom prst="rect">
            <a:avLst/>
          </a:prstGeom>
          <a:solidFill>
            <a:srgbClr val="92D050"/>
          </a:solidFill>
        </p:spPr>
        <p:txBody>
          <a:bodyPr wrap="square" rtlCol="0">
            <a:spAutoFit/>
          </a:bodyPr>
          <a:lstStyle/>
          <a:p>
            <a:r>
              <a:rPr lang="tr-TR" sz="2400" dirty="0" smtClean="0">
                <a:latin typeface="Arial Black" panose="020B0A04020102020204" pitchFamily="34" charset="0"/>
              </a:rPr>
              <a:t>      </a:t>
            </a:r>
            <a:r>
              <a:rPr lang="tr-TR" sz="2400" dirty="0" err="1" smtClean="0">
                <a:latin typeface="Arial Black" panose="020B0A04020102020204" pitchFamily="34" charset="0"/>
              </a:rPr>
              <a:t>Zoom</a:t>
            </a:r>
            <a:r>
              <a:rPr lang="tr-TR" sz="2400" dirty="0" smtClean="0">
                <a:latin typeface="Arial Black" panose="020B0A04020102020204" pitchFamily="34" charset="0"/>
              </a:rPr>
              <a:t> toplantısı düzenleyerek </a:t>
            </a:r>
            <a:r>
              <a:rPr lang="tr-TR" sz="2400" dirty="0" err="1" smtClean="0">
                <a:latin typeface="Arial Black" panose="020B0A04020102020204" pitchFamily="34" charset="0"/>
              </a:rPr>
              <a:t>bauhaus</a:t>
            </a:r>
            <a:r>
              <a:rPr lang="tr-TR" sz="2400" dirty="0" smtClean="0">
                <a:latin typeface="Arial Black" panose="020B0A04020102020204" pitchFamily="34" charset="0"/>
              </a:rPr>
              <a:t> akımı ile ilgili fikirlerimizi paylaştık ve web2 aracı olan </a:t>
            </a:r>
            <a:r>
              <a:rPr lang="tr-TR" sz="2400" dirty="0" err="1" smtClean="0">
                <a:latin typeface="Arial Black" panose="020B0A04020102020204" pitchFamily="34" charset="0"/>
              </a:rPr>
              <a:t>emaze</a:t>
            </a:r>
            <a:r>
              <a:rPr lang="tr-TR" sz="2400" dirty="0" smtClean="0">
                <a:latin typeface="Arial Black" panose="020B0A04020102020204" pitchFamily="34" charset="0"/>
              </a:rPr>
              <a:t> programını kullanarak </a:t>
            </a:r>
            <a:r>
              <a:rPr lang="tr-TR" sz="2400" dirty="0" err="1" smtClean="0">
                <a:latin typeface="Arial Black" panose="020B0A04020102020204" pitchFamily="34" charset="0"/>
              </a:rPr>
              <a:t>bauhaus</a:t>
            </a:r>
            <a:r>
              <a:rPr lang="tr-TR" sz="2400" dirty="0" smtClean="0">
                <a:latin typeface="Arial Black" panose="020B0A04020102020204" pitchFamily="34" charset="0"/>
              </a:rPr>
              <a:t> akımıyla ilgili slayt hazırladık.</a:t>
            </a:r>
          </a:p>
          <a:p>
            <a:r>
              <a:rPr lang="tr-TR" sz="2400" dirty="0">
                <a:latin typeface="Arial Black" panose="020B0A04020102020204" pitchFamily="34" charset="0"/>
              </a:rPr>
              <a:t> </a:t>
            </a:r>
            <a:r>
              <a:rPr lang="tr-TR" sz="2400" dirty="0" smtClean="0">
                <a:latin typeface="Arial Black" panose="020B0A04020102020204" pitchFamily="34" charset="0"/>
              </a:rPr>
              <a:t> </a:t>
            </a:r>
            <a:endParaRPr lang="tr-TR" sz="2400" dirty="0">
              <a:latin typeface="Arial Black" panose="020B0A04020102020204" pitchFamily="34" charset="0"/>
            </a:endParaRPr>
          </a:p>
        </p:txBody>
      </p:sp>
      <p:pic>
        <p:nvPicPr>
          <p:cNvPr id="7170" name="Picture 2" descr="C:\Users\PACKARD BELL\Desktop\bauhaus belgeseli.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4664" y="3347864"/>
            <a:ext cx="2808312" cy="3804034"/>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C:\Users\PACKARD BELL\Desktop\bauhaus 2.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4311" y="3368563"/>
            <a:ext cx="2959232"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0255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354654683"/>
              </p:ext>
            </p:extLst>
          </p:nvPr>
        </p:nvGraphicFramePr>
        <p:xfrm>
          <a:off x="342603" y="2483768"/>
          <a:ext cx="6172201" cy="2565772"/>
        </p:xfrm>
        <a:graphic>
          <a:graphicData uri="http://schemas.openxmlformats.org/drawingml/2006/table">
            <a:tbl>
              <a:tblPr firstRow="1" firstCol="1" bandRow="1">
                <a:tableStyleId>{5C22544A-7EE6-4342-B048-85BDC9FD1C3A}</a:tableStyleId>
              </a:tblPr>
              <a:tblGrid>
                <a:gridCol w="1117191"/>
                <a:gridCol w="1617033"/>
                <a:gridCol w="1420898"/>
                <a:gridCol w="2017079"/>
              </a:tblGrid>
              <a:tr h="792088">
                <a:tc>
                  <a:txBody>
                    <a:bodyPr/>
                    <a:lstStyle/>
                    <a:p>
                      <a:pPr>
                        <a:lnSpc>
                          <a:spcPct val="115000"/>
                        </a:lnSpc>
                        <a:spcAft>
                          <a:spcPts val="0"/>
                        </a:spcAft>
                      </a:pPr>
                      <a:r>
                        <a:rPr lang="tr-TR" sz="700" dirty="0">
                          <a:effectLst/>
                        </a:rPr>
                        <a:t> </a:t>
                      </a:r>
                      <a:endParaRPr lang="tr-TR" sz="700" dirty="0">
                        <a:effectLst/>
                        <a:latin typeface="Calibri"/>
                        <a:ea typeface="Calibri"/>
                        <a:cs typeface="Times New Roman"/>
                      </a:endParaRPr>
                    </a:p>
                  </a:txBody>
                  <a:tcPr marL="46658" marR="46658" marT="0" marB="0"/>
                </a:tc>
                <a:tc>
                  <a:txBody>
                    <a:bodyPr/>
                    <a:lstStyle/>
                    <a:p>
                      <a:pPr>
                        <a:lnSpc>
                          <a:spcPct val="115000"/>
                        </a:lnSpc>
                        <a:spcAft>
                          <a:spcPts val="0"/>
                        </a:spcAft>
                      </a:pPr>
                      <a:r>
                        <a:rPr lang="tr-TR" sz="700">
                          <a:effectLst/>
                        </a:rPr>
                        <a:t> </a:t>
                      </a:r>
                    </a:p>
                    <a:p>
                      <a:pPr>
                        <a:lnSpc>
                          <a:spcPct val="115000"/>
                        </a:lnSpc>
                        <a:spcAft>
                          <a:spcPts val="0"/>
                        </a:spcAft>
                      </a:pPr>
                      <a:r>
                        <a:rPr lang="tr-TR" sz="700">
                          <a:effectLst/>
                        </a:rPr>
                        <a:t>ŞİFA HATUN MTAL</a:t>
                      </a:r>
                      <a:endParaRPr lang="tr-TR" sz="700">
                        <a:effectLst/>
                        <a:latin typeface="Calibri"/>
                        <a:ea typeface="Calibri"/>
                        <a:cs typeface="Times New Roman"/>
                      </a:endParaRPr>
                    </a:p>
                  </a:txBody>
                  <a:tcPr marL="46658" marR="46658" marT="0" marB="0"/>
                </a:tc>
                <a:tc>
                  <a:txBody>
                    <a:bodyPr/>
                    <a:lstStyle/>
                    <a:p>
                      <a:pPr>
                        <a:lnSpc>
                          <a:spcPct val="115000"/>
                        </a:lnSpc>
                        <a:spcAft>
                          <a:spcPts val="0"/>
                        </a:spcAft>
                      </a:pPr>
                      <a:r>
                        <a:rPr lang="tr-TR" sz="700">
                          <a:effectLst/>
                        </a:rPr>
                        <a:t> </a:t>
                      </a:r>
                    </a:p>
                    <a:p>
                      <a:pPr>
                        <a:lnSpc>
                          <a:spcPct val="115000"/>
                        </a:lnSpc>
                        <a:spcAft>
                          <a:spcPts val="0"/>
                        </a:spcAft>
                      </a:pPr>
                      <a:r>
                        <a:rPr lang="tr-TR" sz="700">
                          <a:effectLst/>
                        </a:rPr>
                        <a:t>TEV HAYRİ TOKAMAN MTAL</a:t>
                      </a:r>
                      <a:endParaRPr lang="tr-TR" sz="700">
                        <a:effectLst/>
                        <a:latin typeface="Calibri"/>
                        <a:ea typeface="Calibri"/>
                        <a:cs typeface="Times New Roman"/>
                      </a:endParaRPr>
                    </a:p>
                  </a:txBody>
                  <a:tcPr marL="46658" marR="46658" marT="0" marB="0"/>
                </a:tc>
                <a:tc>
                  <a:txBody>
                    <a:bodyPr/>
                    <a:lstStyle/>
                    <a:p>
                      <a:pPr>
                        <a:lnSpc>
                          <a:spcPct val="115000"/>
                        </a:lnSpc>
                        <a:spcAft>
                          <a:spcPts val="0"/>
                        </a:spcAft>
                      </a:pPr>
                      <a:r>
                        <a:rPr lang="tr-TR" sz="700" dirty="0">
                          <a:effectLst/>
                        </a:rPr>
                        <a:t> </a:t>
                      </a:r>
                    </a:p>
                    <a:p>
                      <a:pPr>
                        <a:lnSpc>
                          <a:spcPct val="115000"/>
                        </a:lnSpc>
                        <a:spcAft>
                          <a:spcPts val="0"/>
                        </a:spcAft>
                      </a:pPr>
                      <a:r>
                        <a:rPr lang="tr-TR" sz="700" dirty="0">
                          <a:effectLst/>
                        </a:rPr>
                        <a:t>GEVHER NESİBE MTAL</a:t>
                      </a:r>
                    </a:p>
                    <a:p>
                      <a:pPr>
                        <a:lnSpc>
                          <a:spcPct val="115000"/>
                        </a:lnSpc>
                        <a:spcAft>
                          <a:spcPts val="0"/>
                        </a:spcAft>
                      </a:pPr>
                      <a:r>
                        <a:rPr lang="tr-TR" sz="700" dirty="0">
                          <a:effectLst/>
                        </a:rPr>
                        <a:t> </a:t>
                      </a:r>
                    </a:p>
                    <a:p>
                      <a:pPr>
                        <a:lnSpc>
                          <a:spcPct val="115000"/>
                        </a:lnSpc>
                        <a:spcAft>
                          <a:spcPts val="0"/>
                        </a:spcAft>
                      </a:pPr>
                      <a:r>
                        <a:rPr lang="tr-TR" sz="700" dirty="0">
                          <a:effectLst/>
                        </a:rPr>
                        <a:t> </a:t>
                      </a:r>
                      <a:endParaRPr lang="tr-TR" sz="700" dirty="0">
                        <a:effectLst/>
                        <a:latin typeface="Calibri"/>
                        <a:ea typeface="Calibri"/>
                        <a:cs typeface="Times New Roman"/>
                      </a:endParaRPr>
                    </a:p>
                  </a:txBody>
                  <a:tcPr marL="46658" marR="46658" marT="0" marB="0"/>
                </a:tc>
              </a:tr>
              <a:tr h="591228">
                <a:tc>
                  <a:txBody>
                    <a:bodyPr/>
                    <a:lstStyle/>
                    <a:p>
                      <a:pPr>
                        <a:lnSpc>
                          <a:spcPct val="115000"/>
                        </a:lnSpc>
                        <a:spcAft>
                          <a:spcPts val="0"/>
                        </a:spcAft>
                      </a:pPr>
                      <a:r>
                        <a:rPr lang="tr-TR" sz="700">
                          <a:effectLst/>
                        </a:rPr>
                        <a:t>1.TAKIM</a:t>
                      </a:r>
                      <a:endParaRPr lang="tr-TR" sz="700">
                        <a:effectLst/>
                        <a:latin typeface="Calibri"/>
                        <a:ea typeface="Calibri"/>
                        <a:cs typeface="Times New Roman"/>
                      </a:endParaRPr>
                    </a:p>
                  </a:txBody>
                  <a:tcPr marL="46658" marR="46658" marT="0" marB="0"/>
                </a:tc>
                <a:tc>
                  <a:txBody>
                    <a:bodyPr/>
                    <a:lstStyle/>
                    <a:p>
                      <a:pPr>
                        <a:lnSpc>
                          <a:spcPct val="115000"/>
                        </a:lnSpc>
                        <a:spcAft>
                          <a:spcPts val="0"/>
                        </a:spcAft>
                      </a:pPr>
                      <a:r>
                        <a:rPr lang="tr-TR" sz="700" dirty="0">
                          <a:effectLst/>
                        </a:rPr>
                        <a:t> </a:t>
                      </a:r>
                    </a:p>
                    <a:p>
                      <a:pPr>
                        <a:lnSpc>
                          <a:spcPct val="115000"/>
                        </a:lnSpc>
                        <a:spcAft>
                          <a:spcPts val="0"/>
                        </a:spcAft>
                      </a:pPr>
                      <a:r>
                        <a:rPr lang="tr-TR" sz="700" dirty="0">
                          <a:effectLst/>
                        </a:rPr>
                        <a:t>HATİCE SADIÇ</a:t>
                      </a:r>
                    </a:p>
                    <a:p>
                      <a:pPr>
                        <a:lnSpc>
                          <a:spcPct val="115000"/>
                        </a:lnSpc>
                        <a:spcAft>
                          <a:spcPts val="0"/>
                        </a:spcAft>
                      </a:pPr>
                      <a:r>
                        <a:rPr lang="tr-TR" sz="700" dirty="0">
                          <a:effectLst/>
                        </a:rPr>
                        <a:t>EMRE GÖÇER</a:t>
                      </a:r>
                    </a:p>
                    <a:p>
                      <a:pPr>
                        <a:lnSpc>
                          <a:spcPct val="115000"/>
                        </a:lnSpc>
                        <a:spcAft>
                          <a:spcPts val="0"/>
                        </a:spcAft>
                      </a:pPr>
                      <a:r>
                        <a:rPr lang="tr-TR" sz="700" dirty="0">
                          <a:effectLst/>
                        </a:rPr>
                        <a:t> </a:t>
                      </a:r>
                      <a:endParaRPr lang="tr-TR" sz="700" dirty="0">
                        <a:effectLst/>
                        <a:latin typeface="Calibri"/>
                        <a:ea typeface="Calibri"/>
                        <a:cs typeface="Times New Roman"/>
                      </a:endParaRPr>
                    </a:p>
                  </a:txBody>
                  <a:tcPr marL="46658" marR="46658" marT="0" marB="0"/>
                </a:tc>
                <a:tc>
                  <a:txBody>
                    <a:bodyPr/>
                    <a:lstStyle/>
                    <a:p>
                      <a:pPr>
                        <a:lnSpc>
                          <a:spcPct val="115000"/>
                        </a:lnSpc>
                        <a:spcAft>
                          <a:spcPts val="0"/>
                        </a:spcAft>
                      </a:pPr>
                      <a:r>
                        <a:rPr lang="tr-TR" sz="700">
                          <a:effectLst/>
                        </a:rPr>
                        <a:t> </a:t>
                      </a:r>
                    </a:p>
                    <a:p>
                      <a:pPr>
                        <a:lnSpc>
                          <a:spcPct val="115000"/>
                        </a:lnSpc>
                        <a:spcAft>
                          <a:spcPts val="0"/>
                        </a:spcAft>
                      </a:pPr>
                      <a:r>
                        <a:rPr lang="tr-TR" sz="700">
                          <a:effectLst/>
                        </a:rPr>
                        <a:t>ASİYE GEYİK</a:t>
                      </a:r>
                    </a:p>
                    <a:p>
                      <a:pPr>
                        <a:lnSpc>
                          <a:spcPct val="115000"/>
                        </a:lnSpc>
                        <a:spcAft>
                          <a:spcPts val="0"/>
                        </a:spcAft>
                      </a:pPr>
                      <a:r>
                        <a:rPr lang="tr-TR" sz="700">
                          <a:effectLst/>
                        </a:rPr>
                        <a:t>HANIM ÖZTÜRK</a:t>
                      </a:r>
                      <a:endParaRPr lang="tr-TR" sz="700">
                        <a:effectLst/>
                        <a:latin typeface="Calibri"/>
                        <a:ea typeface="Calibri"/>
                        <a:cs typeface="Times New Roman"/>
                      </a:endParaRPr>
                    </a:p>
                  </a:txBody>
                  <a:tcPr marL="46658" marR="46658" marT="0" marB="0"/>
                </a:tc>
                <a:tc>
                  <a:txBody>
                    <a:bodyPr/>
                    <a:lstStyle/>
                    <a:p>
                      <a:pPr>
                        <a:lnSpc>
                          <a:spcPct val="115000"/>
                        </a:lnSpc>
                        <a:spcAft>
                          <a:spcPts val="0"/>
                        </a:spcAft>
                      </a:pPr>
                      <a:r>
                        <a:rPr lang="tr-TR" sz="700">
                          <a:effectLst/>
                        </a:rPr>
                        <a:t> </a:t>
                      </a:r>
                    </a:p>
                    <a:p>
                      <a:pPr>
                        <a:lnSpc>
                          <a:spcPct val="115000"/>
                        </a:lnSpc>
                        <a:spcAft>
                          <a:spcPts val="0"/>
                        </a:spcAft>
                      </a:pPr>
                      <a:r>
                        <a:rPr lang="tr-TR" sz="700">
                          <a:effectLst/>
                        </a:rPr>
                        <a:t>CEREN GÜNDÜZ</a:t>
                      </a:r>
                    </a:p>
                    <a:p>
                      <a:pPr>
                        <a:lnSpc>
                          <a:spcPct val="115000"/>
                        </a:lnSpc>
                        <a:spcAft>
                          <a:spcPts val="0"/>
                        </a:spcAft>
                      </a:pPr>
                      <a:r>
                        <a:rPr lang="tr-TR" sz="700">
                          <a:effectLst/>
                        </a:rPr>
                        <a:t>İCLAL ÖZTÜRK</a:t>
                      </a:r>
                    </a:p>
                    <a:p>
                      <a:pPr>
                        <a:lnSpc>
                          <a:spcPct val="115000"/>
                        </a:lnSpc>
                        <a:spcAft>
                          <a:spcPts val="0"/>
                        </a:spcAft>
                      </a:pPr>
                      <a:r>
                        <a:rPr lang="tr-TR" sz="700">
                          <a:effectLst/>
                        </a:rPr>
                        <a:t> </a:t>
                      </a:r>
                      <a:endParaRPr lang="tr-TR" sz="700">
                        <a:effectLst/>
                        <a:latin typeface="Calibri"/>
                        <a:ea typeface="Calibri"/>
                        <a:cs typeface="Times New Roman"/>
                      </a:endParaRPr>
                    </a:p>
                  </a:txBody>
                  <a:tcPr marL="46658" marR="46658" marT="0" marB="0"/>
                </a:tc>
              </a:tr>
              <a:tr h="591228">
                <a:tc>
                  <a:txBody>
                    <a:bodyPr/>
                    <a:lstStyle/>
                    <a:p>
                      <a:pPr>
                        <a:lnSpc>
                          <a:spcPct val="115000"/>
                        </a:lnSpc>
                        <a:spcAft>
                          <a:spcPts val="0"/>
                        </a:spcAft>
                      </a:pPr>
                      <a:r>
                        <a:rPr lang="tr-TR" sz="700">
                          <a:effectLst/>
                        </a:rPr>
                        <a:t>2.TAKIM</a:t>
                      </a:r>
                      <a:endParaRPr lang="tr-TR" sz="700">
                        <a:effectLst/>
                        <a:latin typeface="Calibri"/>
                        <a:ea typeface="Calibri"/>
                        <a:cs typeface="Times New Roman"/>
                      </a:endParaRPr>
                    </a:p>
                  </a:txBody>
                  <a:tcPr marL="46658" marR="46658" marT="0" marB="0"/>
                </a:tc>
                <a:tc>
                  <a:txBody>
                    <a:bodyPr/>
                    <a:lstStyle/>
                    <a:p>
                      <a:pPr>
                        <a:lnSpc>
                          <a:spcPct val="115000"/>
                        </a:lnSpc>
                        <a:spcAft>
                          <a:spcPts val="0"/>
                        </a:spcAft>
                      </a:pPr>
                      <a:r>
                        <a:rPr lang="tr-TR" sz="700">
                          <a:effectLst/>
                        </a:rPr>
                        <a:t> </a:t>
                      </a:r>
                    </a:p>
                    <a:p>
                      <a:pPr>
                        <a:lnSpc>
                          <a:spcPct val="115000"/>
                        </a:lnSpc>
                        <a:spcAft>
                          <a:spcPts val="0"/>
                        </a:spcAft>
                      </a:pPr>
                      <a:r>
                        <a:rPr lang="tr-TR" sz="700">
                          <a:effectLst/>
                        </a:rPr>
                        <a:t>YAŞAR FURKAN EREN</a:t>
                      </a:r>
                    </a:p>
                    <a:p>
                      <a:pPr>
                        <a:lnSpc>
                          <a:spcPct val="115000"/>
                        </a:lnSpc>
                        <a:spcAft>
                          <a:spcPts val="0"/>
                        </a:spcAft>
                      </a:pPr>
                      <a:r>
                        <a:rPr lang="tr-TR" sz="700">
                          <a:effectLst/>
                        </a:rPr>
                        <a:t>GÜLSÜM GOÇ</a:t>
                      </a:r>
                    </a:p>
                    <a:p>
                      <a:pPr>
                        <a:lnSpc>
                          <a:spcPct val="115000"/>
                        </a:lnSpc>
                        <a:spcAft>
                          <a:spcPts val="0"/>
                        </a:spcAft>
                      </a:pPr>
                      <a:r>
                        <a:rPr lang="tr-TR" sz="700">
                          <a:effectLst/>
                        </a:rPr>
                        <a:t> </a:t>
                      </a:r>
                      <a:endParaRPr lang="tr-TR" sz="700">
                        <a:effectLst/>
                        <a:latin typeface="Calibri"/>
                        <a:ea typeface="Calibri"/>
                        <a:cs typeface="Times New Roman"/>
                      </a:endParaRPr>
                    </a:p>
                  </a:txBody>
                  <a:tcPr marL="46658" marR="46658" marT="0" marB="0"/>
                </a:tc>
                <a:tc>
                  <a:txBody>
                    <a:bodyPr/>
                    <a:lstStyle/>
                    <a:p>
                      <a:pPr>
                        <a:lnSpc>
                          <a:spcPct val="115000"/>
                        </a:lnSpc>
                        <a:spcAft>
                          <a:spcPts val="0"/>
                        </a:spcAft>
                      </a:pPr>
                      <a:r>
                        <a:rPr lang="tr-TR" sz="700" dirty="0">
                          <a:effectLst/>
                        </a:rPr>
                        <a:t>İKLİMA YENER</a:t>
                      </a:r>
                    </a:p>
                    <a:p>
                      <a:pPr>
                        <a:lnSpc>
                          <a:spcPct val="115000"/>
                        </a:lnSpc>
                        <a:spcAft>
                          <a:spcPts val="0"/>
                        </a:spcAft>
                      </a:pPr>
                      <a:r>
                        <a:rPr lang="tr-TR" sz="700" dirty="0">
                          <a:effectLst/>
                        </a:rPr>
                        <a:t>İREM ÇEVİNDİR</a:t>
                      </a:r>
                      <a:endParaRPr lang="tr-TR" sz="700" dirty="0">
                        <a:effectLst/>
                        <a:latin typeface="Calibri"/>
                        <a:ea typeface="Calibri"/>
                        <a:cs typeface="Times New Roman"/>
                      </a:endParaRPr>
                    </a:p>
                  </a:txBody>
                  <a:tcPr marL="46658" marR="46658" marT="0" marB="0"/>
                </a:tc>
                <a:tc>
                  <a:txBody>
                    <a:bodyPr/>
                    <a:lstStyle/>
                    <a:p>
                      <a:pPr>
                        <a:lnSpc>
                          <a:spcPct val="115000"/>
                        </a:lnSpc>
                        <a:spcAft>
                          <a:spcPts val="0"/>
                        </a:spcAft>
                      </a:pPr>
                      <a:r>
                        <a:rPr lang="tr-TR" sz="700">
                          <a:effectLst/>
                        </a:rPr>
                        <a:t> </a:t>
                      </a:r>
                    </a:p>
                    <a:p>
                      <a:pPr>
                        <a:lnSpc>
                          <a:spcPct val="115000"/>
                        </a:lnSpc>
                        <a:spcAft>
                          <a:spcPts val="0"/>
                        </a:spcAft>
                      </a:pPr>
                      <a:r>
                        <a:rPr lang="tr-TR" sz="700">
                          <a:effectLst/>
                        </a:rPr>
                        <a:t>RONAYİ DOĞAN</a:t>
                      </a:r>
                      <a:endParaRPr lang="tr-TR" sz="700">
                        <a:effectLst/>
                        <a:latin typeface="Calibri"/>
                        <a:ea typeface="Calibri"/>
                        <a:cs typeface="Times New Roman"/>
                      </a:endParaRPr>
                    </a:p>
                  </a:txBody>
                  <a:tcPr marL="46658" marR="46658" marT="0" marB="0"/>
                </a:tc>
              </a:tr>
              <a:tr h="591228">
                <a:tc>
                  <a:txBody>
                    <a:bodyPr/>
                    <a:lstStyle/>
                    <a:p>
                      <a:pPr>
                        <a:lnSpc>
                          <a:spcPct val="115000"/>
                        </a:lnSpc>
                        <a:spcAft>
                          <a:spcPts val="0"/>
                        </a:spcAft>
                      </a:pPr>
                      <a:r>
                        <a:rPr lang="tr-TR" sz="700">
                          <a:effectLst/>
                        </a:rPr>
                        <a:t>3.TAKIM</a:t>
                      </a:r>
                      <a:endParaRPr lang="tr-TR" sz="700">
                        <a:effectLst/>
                        <a:latin typeface="Calibri"/>
                        <a:ea typeface="Calibri"/>
                        <a:cs typeface="Times New Roman"/>
                      </a:endParaRPr>
                    </a:p>
                  </a:txBody>
                  <a:tcPr marL="46658" marR="46658" marT="0" marB="0"/>
                </a:tc>
                <a:tc>
                  <a:txBody>
                    <a:bodyPr/>
                    <a:lstStyle/>
                    <a:p>
                      <a:pPr>
                        <a:lnSpc>
                          <a:spcPct val="115000"/>
                        </a:lnSpc>
                        <a:spcAft>
                          <a:spcPts val="0"/>
                        </a:spcAft>
                      </a:pPr>
                      <a:r>
                        <a:rPr lang="tr-TR" sz="700">
                          <a:effectLst/>
                        </a:rPr>
                        <a:t> </a:t>
                      </a:r>
                    </a:p>
                    <a:p>
                      <a:pPr>
                        <a:lnSpc>
                          <a:spcPct val="115000"/>
                        </a:lnSpc>
                        <a:spcAft>
                          <a:spcPts val="0"/>
                        </a:spcAft>
                      </a:pPr>
                      <a:r>
                        <a:rPr lang="tr-TR" sz="700">
                          <a:effectLst/>
                        </a:rPr>
                        <a:t>ELİF YAĞMA</a:t>
                      </a:r>
                    </a:p>
                    <a:p>
                      <a:pPr>
                        <a:lnSpc>
                          <a:spcPct val="115000"/>
                        </a:lnSpc>
                        <a:spcAft>
                          <a:spcPts val="0"/>
                        </a:spcAft>
                      </a:pPr>
                      <a:r>
                        <a:rPr lang="tr-TR" sz="700">
                          <a:effectLst/>
                        </a:rPr>
                        <a:t>SERHAT ETİZ</a:t>
                      </a:r>
                    </a:p>
                    <a:p>
                      <a:pPr>
                        <a:lnSpc>
                          <a:spcPct val="115000"/>
                        </a:lnSpc>
                        <a:spcAft>
                          <a:spcPts val="0"/>
                        </a:spcAft>
                      </a:pPr>
                      <a:r>
                        <a:rPr lang="tr-TR" sz="700">
                          <a:effectLst/>
                        </a:rPr>
                        <a:t> </a:t>
                      </a:r>
                      <a:endParaRPr lang="tr-TR" sz="700">
                        <a:effectLst/>
                        <a:latin typeface="Calibri"/>
                        <a:ea typeface="Calibri"/>
                        <a:cs typeface="Times New Roman"/>
                      </a:endParaRPr>
                    </a:p>
                  </a:txBody>
                  <a:tcPr marL="46658" marR="46658" marT="0" marB="0"/>
                </a:tc>
                <a:tc>
                  <a:txBody>
                    <a:bodyPr/>
                    <a:lstStyle/>
                    <a:p>
                      <a:pPr>
                        <a:lnSpc>
                          <a:spcPct val="115000"/>
                        </a:lnSpc>
                        <a:spcAft>
                          <a:spcPts val="0"/>
                        </a:spcAft>
                      </a:pPr>
                      <a:r>
                        <a:rPr lang="tr-TR" sz="700">
                          <a:effectLst/>
                        </a:rPr>
                        <a:t> </a:t>
                      </a:r>
                    </a:p>
                    <a:p>
                      <a:pPr>
                        <a:lnSpc>
                          <a:spcPct val="115000"/>
                        </a:lnSpc>
                        <a:spcAft>
                          <a:spcPts val="0"/>
                        </a:spcAft>
                      </a:pPr>
                      <a:r>
                        <a:rPr lang="tr-TR" sz="700">
                          <a:effectLst/>
                        </a:rPr>
                        <a:t>NAZLICAN BULDU</a:t>
                      </a:r>
                    </a:p>
                    <a:p>
                      <a:pPr>
                        <a:lnSpc>
                          <a:spcPct val="115000"/>
                        </a:lnSpc>
                        <a:spcAft>
                          <a:spcPts val="0"/>
                        </a:spcAft>
                      </a:pPr>
                      <a:r>
                        <a:rPr lang="tr-TR" sz="700">
                          <a:effectLst/>
                        </a:rPr>
                        <a:t>NİLSU USTA</a:t>
                      </a:r>
                      <a:endParaRPr lang="tr-TR" sz="700">
                        <a:effectLst/>
                        <a:latin typeface="Calibri"/>
                        <a:ea typeface="Calibri"/>
                        <a:cs typeface="Times New Roman"/>
                      </a:endParaRPr>
                    </a:p>
                  </a:txBody>
                  <a:tcPr marL="46658" marR="46658" marT="0" marB="0"/>
                </a:tc>
                <a:tc>
                  <a:txBody>
                    <a:bodyPr/>
                    <a:lstStyle/>
                    <a:p>
                      <a:pPr>
                        <a:lnSpc>
                          <a:spcPct val="115000"/>
                        </a:lnSpc>
                        <a:spcAft>
                          <a:spcPts val="0"/>
                        </a:spcAft>
                      </a:pPr>
                      <a:r>
                        <a:rPr lang="tr-TR" sz="700" dirty="0">
                          <a:effectLst/>
                        </a:rPr>
                        <a:t> </a:t>
                      </a:r>
                    </a:p>
                    <a:p>
                      <a:pPr>
                        <a:lnSpc>
                          <a:spcPct val="115000"/>
                        </a:lnSpc>
                        <a:spcAft>
                          <a:spcPts val="0"/>
                        </a:spcAft>
                      </a:pPr>
                      <a:r>
                        <a:rPr lang="tr-TR" sz="700" dirty="0">
                          <a:effectLst/>
                        </a:rPr>
                        <a:t>ZEHRA ORHAN</a:t>
                      </a:r>
                    </a:p>
                    <a:p>
                      <a:pPr>
                        <a:lnSpc>
                          <a:spcPct val="115000"/>
                        </a:lnSpc>
                        <a:spcAft>
                          <a:spcPts val="0"/>
                        </a:spcAft>
                      </a:pPr>
                      <a:r>
                        <a:rPr lang="tr-TR" sz="700" dirty="0">
                          <a:effectLst/>
                        </a:rPr>
                        <a:t>ZEYNEP ORHAN</a:t>
                      </a:r>
                      <a:endParaRPr lang="tr-TR" sz="700" dirty="0">
                        <a:effectLst/>
                        <a:latin typeface="Calibri"/>
                        <a:ea typeface="Calibri"/>
                        <a:cs typeface="Times New Roman"/>
                      </a:endParaRPr>
                    </a:p>
                  </a:txBody>
                  <a:tcPr marL="46658" marR="46658" marT="0" marB="0"/>
                </a:tc>
              </a:tr>
            </a:tbl>
          </a:graphicData>
        </a:graphic>
      </p:graphicFrame>
      <p:sp>
        <p:nvSpPr>
          <p:cNvPr id="3" name="Metin kutusu 2"/>
          <p:cNvSpPr txBox="1"/>
          <p:nvPr/>
        </p:nvSpPr>
        <p:spPr>
          <a:xfrm>
            <a:off x="404664" y="1115616"/>
            <a:ext cx="5711500" cy="461665"/>
          </a:xfrm>
          <a:prstGeom prst="rect">
            <a:avLst/>
          </a:prstGeom>
          <a:solidFill>
            <a:schemeClr val="tx2"/>
          </a:solidFill>
        </p:spPr>
        <p:txBody>
          <a:bodyPr wrap="none" rtlCol="0">
            <a:spAutoFit/>
          </a:bodyPr>
          <a:lstStyle/>
          <a:p>
            <a:r>
              <a:rPr lang="tr-TR" sz="2400" dirty="0" smtClean="0">
                <a:solidFill>
                  <a:schemeClr val="bg1"/>
                </a:solidFill>
                <a:latin typeface="Arial Black" panose="020B0A04020102020204" pitchFamily="34" charset="0"/>
              </a:rPr>
              <a:t>Karışık okul takımları oluşturduk</a:t>
            </a:r>
            <a:endParaRPr lang="tr-TR" sz="2400" dirty="0">
              <a:solidFill>
                <a:schemeClr val="bg1"/>
              </a:solidFill>
              <a:latin typeface="Arial Black" panose="020B0A04020102020204" pitchFamily="34" charset="0"/>
            </a:endParaRPr>
          </a:p>
        </p:txBody>
      </p:sp>
      <p:sp>
        <p:nvSpPr>
          <p:cNvPr id="4" name="Metin kutusu 3"/>
          <p:cNvSpPr txBox="1"/>
          <p:nvPr/>
        </p:nvSpPr>
        <p:spPr>
          <a:xfrm>
            <a:off x="404664" y="5580112"/>
            <a:ext cx="6264696" cy="2308324"/>
          </a:xfrm>
          <a:prstGeom prst="rect">
            <a:avLst/>
          </a:prstGeom>
          <a:solidFill>
            <a:schemeClr val="tx2"/>
          </a:solidFill>
        </p:spPr>
        <p:txBody>
          <a:bodyPr wrap="square" rtlCol="0">
            <a:spAutoFit/>
          </a:bodyPr>
          <a:lstStyle/>
          <a:p>
            <a:r>
              <a:rPr lang="tr-TR" sz="2400" dirty="0" smtClean="0">
                <a:solidFill>
                  <a:schemeClr val="bg1"/>
                </a:solidFill>
                <a:latin typeface="Arial Black" panose="020B0A04020102020204" pitchFamily="34" charset="0"/>
              </a:rPr>
              <a:t>Karışık okul takımları olarak eğitimde</a:t>
            </a:r>
          </a:p>
          <a:p>
            <a:r>
              <a:rPr lang="tr-TR" sz="2400" dirty="0" smtClean="0">
                <a:solidFill>
                  <a:schemeClr val="bg1"/>
                </a:solidFill>
                <a:latin typeface="Arial Black" panose="020B0A04020102020204" pitchFamily="34" charset="0"/>
              </a:rPr>
              <a:t>sürdürülebilir yaklaşımlarla ilgili </a:t>
            </a:r>
          </a:p>
          <a:p>
            <a:r>
              <a:rPr lang="tr-TR" sz="2400" dirty="0" smtClean="0">
                <a:solidFill>
                  <a:schemeClr val="bg1"/>
                </a:solidFill>
                <a:latin typeface="Arial Black" panose="020B0A04020102020204" pitchFamily="34" charset="0"/>
              </a:rPr>
              <a:t>makale okuduk ve konuyla ilgili </a:t>
            </a:r>
          </a:p>
          <a:p>
            <a:r>
              <a:rPr lang="tr-TR" sz="2400" dirty="0" err="1" smtClean="0">
                <a:solidFill>
                  <a:schemeClr val="bg1"/>
                </a:solidFill>
                <a:latin typeface="Arial Black" panose="020B0A04020102020204" pitchFamily="34" charset="0"/>
              </a:rPr>
              <a:t>emaze</a:t>
            </a:r>
            <a:r>
              <a:rPr lang="tr-TR" sz="2400" dirty="0" smtClean="0">
                <a:solidFill>
                  <a:schemeClr val="bg1"/>
                </a:solidFill>
                <a:latin typeface="Arial Black" panose="020B0A04020102020204" pitchFamily="34" charset="0"/>
              </a:rPr>
              <a:t> programını kullanarak slayt </a:t>
            </a:r>
          </a:p>
          <a:p>
            <a:r>
              <a:rPr lang="tr-TR" sz="2400" dirty="0" smtClean="0">
                <a:solidFill>
                  <a:schemeClr val="bg1"/>
                </a:solidFill>
                <a:latin typeface="Arial Black" panose="020B0A04020102020204" pitchFamily="34" charset="0"/>
              </a:rPr>
              <a:t>hazırladık</a:t>
            </a:r>
            <a:endParaRPr lang="tr-TR" sz="2400" dirty="0">
              <a:solidFill>
                <a:schemeClr val="bg1"/>
              </a:solidFill>
              <a:latin typeface="Arial Black" panose="020B0A04020102020204" pitchFamily="34" charset="0"/>
            </a:endParaRPr>
          </a:p>
        </p:txBody>
      </p:sp>
    </p:spTree>
    <p:extLst>
      <p:ext uri="{BB962C8B-B14F-4D97-AF65-F5344CB8AC3E}">
        <p14:creationId xmlns:p14="http://schemas.microsoft.com/office/powerpoint/2010/main" val="14363729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88640" y="611560"/>
            <a:ext cx="6408712" cy="4524315"/>
          </a:xfrm>
          <a:prstGeom prst="rect">
            <a:avLst/>
          </a:prstGeom>
          <a:solidFill>
            <a:srgbClr val="92D050"/>
          </a:solidFill>
        </p:spPr>
        <p:txBody>
          <a:bodyPr wrap="square" rtlCol="0">
            <a:spAutoFit/>
          </a:bodyPr>
          <a:lstStyle/>
          <a:p>
            <a:r>
              <a:rPr lang="tr-TR" sz="2400" dirty="0" smtClean="0">
                <a:latin typeface="Arial Black" panose="020B0A04020102020204" pitchFamily="34" charset="0"/>
              </a:rPr>
              <a:t>Bu projeyle birlikte </a:t>
            </a:r>
          </a:p>
          <a:p>
            <a:r>
              <a:rPr lang="tr-TR" sz="2400" dirty="0" err="1" smtClean="0">
                <a:latin typeface="Arial Black" panose="020B0A04020102020204" pitchFamily="34" charset="0"/>
              </a:rPr>
              <a:t>Etwinning</a:t>
            </a:r>
            <a:r>
              <a:rPr lang="tr-TR" sz="2400" dirty="0" smtClean="0">
                <a:latin typeface="Arial Black" panose="020B0A04020102020204" pitchFamily="34" charset="0"/>
              </a:rPr>
              <a:t> </a:t>
            </a:r>
            <a:r>
              <a:rPr lang="tr-TR" sz="2400" dirty="0" err="1" smtClean="0">
                <a:latin typeface="Arial Black" panose="020B0A04020102020204" pitchFamily="34" charset="0"/>
              </a:rPr>
              <a:t>portalını</a:t>
            </a:r>
            <a:r>
              <a:rPr lang="tr-TR" sz="2400" dirty="0" smtClean="0">
                <a:latin typeface="Arial Black" panose="020B0A04020102020204" pitchFamily="34" charset="0"/>
              </a:rPr>
              <a:t> tanıdık ve kullanmayı öğrendik, </a:t>
            </a:r>
          </a:p>
          <a:p>
            <a:r>
              <a:rPr lang="tr-TR" sz="2400" dirty="0" smtClean="0">
                <a:latin typeface="Arial Black" panose="020B0A04020102020204" pitchFamily="34" charset="0"/>
              </a:rPr>
              <a:t>yeni arkadaşlar edindik, iletişim becerilerimiz gelişti,   </a:t>
            </a:r>
          </a:p>
          <a:p>
            <a:r>
              <a:rPr lang="tr-TR" sz="2400" dirty="0" smtClean="0">
                <a:latin typeface="Arial Black" panose="020B0A04020102020204" pitchFamily="34" charset="0"/>
              </a:rPr>
              <a:t>Web2 araçlarının kullanımını öğrendik, </a:t>
            </a:r>
          </a:p>
          <a:p>
            <a:r>
              <a:rPr lang="tr-TR" sz="2400" dirty="0" smtClean="0">
                <a:latin typeface="Arial Black" panose="020B0A04020102020204" pitchFamily="34" charset="0"/>
              </a:rPr>
              <a:t>Sürdürülebilirlik, doğaya uyum, </a:t>
            </a:r>
            <a:r>
              <a:rPr lang="tr-TR" sz="2400" dirty="0" err="1" smtClean="0">
                <a:latin typeface="Arial Black" panose="020B0A04020102020204" pitchFamily="34" charset="0"/>
              </a:rPr>
              <a:t>bauhaus</a:t>
            </a:r>
            <a:r>
              <a:rPr lang="tr-TR" sz="2400" dirty="0" smtClean="0">
                <a:latin typeface="Arial Black" panose="020B0A04020102020204" pitchFamily="34" charset="0"/>
              </a:rPr>
              <a:t> akımı gibi konularda araştırma yaptık ve sunumlar yapıp paylaştık</a:t>
            </a:r>
          </a:p>
          <a:p>
            <a:endParaRPr lang="tr-TR" sz="2400" dirty="0">
              <a:latin typeface="Arial Black" panose="020B0A04020102020204" pitchFamily="34" charset="0"/>
            </a:endParaRPr>
          </a:p>
        </p:txBody>
      </p:sp>
      <p:pic>
        <p:nvPicPr>
          <p:cNvPr id="1026" name="Picture 2" descr="C:\Users\PACKARD BELL\Desktop\sürdürülebiliroku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0648" y="5220072"/>
            <a:ext cx="2880000" cy="172819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PACKARD BELL\Desktop\sürdürülebilir okul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4984" y="5220072"/>
            <a:ext cx="3312368" cy="172819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Users\PACKARD BELL\Desktop\sürdürülebilir okul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51471" y="7164288"/>
            <a:ext cx="2867025"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2386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404664" y="467544"/>
            <a:ext cx="6336704" cy="7776864"/>
          </a:xfrm>
          <a:solidFill>
            <a:srgbClr val="92D050"/>
          </a:solidFill>
        </p:spPr>
        <p:style>
          <a:lnRef idx="2">
            <a:schemeClr val="accent1"/>
          </a:lnRef>
          <a:fillRef idx="1">
            <a:schemeClr val="lt1"/>
          </a:fillRef>
          <a:effectRef idx="0">
            <a:schemeClr val="accent1"/>
          </a:effectRef>
          <a:fontRef idx="minor">
            <a:schemeClr val="dk1"/>
          </a:fontRef>
        </p:style>
        <p:txBody>
          <a:bodyPr>
            <a:normAutofit/>
          </a:bodyPr>
          <a:lstStyle/>
          <a:p>
            <a:endParaRPr lang="tr-TR" dirty="0" smtClean="0">
              <a:solidFill>
                <a:sysClr val="windowText" lastClr="000000"/>
              </a:solidFill>
            </a:endParaRPr>
          </a:p>
          <a:p>
            <a:pPr algn="l"/>
            <a:r>
              <a:rPr lang="tr-TR" sz="2800" b="1" dirty="0" smtClean="0">
                <a:solidFill>
                  <a:sysClr val="windowText" lastClr="000000"/>
                </a:solidFill>
                <a:latin typeface="Arial Black" panose="020B0A04020102020204" pitchFamily="34" charset="0"/>
              </a:rPr>
              <a:t>	</a:t>
            </a:r>
            <a:r>
              <a:rPr lang="tr-TR" sz="2800" b="1" u="sng" dirty="0" err="1" smtClean="0">
                <a:solidFill>
                  <a:sysClr val="windowText" lastClr="000000"/>
                </a:solidFill>
                <a:effectLst>
                  <a:outerShdw blurRad="38100" dist="38100" dir="2700000" algn="tl">
                    <a:srgbClr val="000000">
                      <a:alpha val="43137"/>
                    </a:srgbClr>
                  </a:outerShdw>
                </a:effectLst>
                <a:latin typeface="Arial Black" panose="020B0A04020102020204" pitchFamily="34" charset="0"/>
              </a:rPr>
              <a:t>eTwinning</a:t>
            </a:r>
            <a:r>
              <a:rPr lang="tr-TR" sz="2800" b="1" u="sng" dirty="0" smtClean="0">
                <a:solidFill>
                  <a:sysClr val="windowText" lastClr="000000"/>
                </a:solidFill>
                <a:effectLst>
                  <a:outerShdw blurRad="38100" dist="38100" dir="2700000" algn="tl">
                    <a:srgbClr val="000000">
                      <a:alpha val="43137"/>
                    </a:srgbClr>
                  </a:outerShdw>
                </a:effectLst>
                <a:latin typeface="Arial Black" panose="020B0A04020102020204" pitchFamily="34" charset="0"/>
              </a:rPr>
              <a:t>, </a:t>
            </a:r>
          </a:p>
          <a:p>
            <a:pPr algn="l"/>
            <a:endParaRPr lang="tr-TR" sz="2800" b="1" u="sng" dirty="0" smtClean="0">
              <a:solidFill>
                <a:sysClr val="windowText" lastClr="000000"/>
              </a:solidFill>
              <a:effectLst>
                <a:outerShdw blurRad="38100" dist="38100" dir="2700000" algn="tl">
                  <a:srgbClr val="000000">
                    <a:alpha val="43137"/>
                  </a:srgbClr>
                </a:outerShdw>
              </a:effectLst>
              <a:latin typeface="Arial Black" panose="020B0A04020102020204" pitchFamily="34" charset="0"/>
            </a:endParaRPr>
          </a:p>
          <a:p>
            <a:pPr algn="l"/>
            <a:r>
              <a:rPr lang="tr-TR" sz="2800" b="1" dirty="0" smtClean="0">
                <a:solidFill>
                  <a:sysClr val="windowText" lastClr="000000"/>
                </a:solidFill>
                <a:latin typeface="Arial Black" panose="020B0A04020102020204" pitchFamily="34" charset="0"/>
              </a:rPr>
              <a:t>-iletişim kurmak,</a:t>
            </a:r>
          </a:p>
          <a:p>
            <a:pPr algn="l"/>
            <a:r>
              <a:rPr lang="tr-TR" sz="2800" b="1" dirty="0" smtClean="0">
                <a:solidFill>
                  <a:sysClr val="windowText" lastClr="000000"/>
                </a:solidFill>
                <a:latin typeface="Arial Black" panose="020B0A04020102020204" pitchFamily="34" charset="0"/>
              </a:rPr>
              <a:t>-işbirliği yapmak, </a:t>
            </a:r>
          </a:p>
          <a:p>
            <a:pPr algn="l"/>
            <a:r>
              <a:rPr lang="tr-TR" sz="2800" b="1" dirty="0" smtClean="0">
                <a:solidFill>
                  <a:sysClr val="windowText" lastClr="000000"/>
                </a:solidFill>
                <a:latin typeface="Arial Black" panose="020B0A04020102020204" pitchFamily="34" charset="0"/>
              </a:rPr>
              <a:t>-projeler geliştirmek, </a:t>
            </a:r>
          </a:p>
          <a:p>
            <a:pPr algn="l"/>
            <a:r>
              <a:rPr lang="tr-TR" sz="2800" b="1" dirty="0">
                <a:solidFill>
                  <a:sysClr val="windowText" lastClr="000000"/>
                </a:solidFill>
                <a:latin typeface="Arial Black" panose="020B0A04020102020204" pitchFamily="34" charset="0"/>
              </a:rPr>
              <a:t>-</a:t>
            </a:r>
            <a:r>
              <a:rPr lang="tr-TR" sz="2800" b="1" dirty="0" smtClean="0">
                <a:solidFill>
                  <a:sysClr val="windowText" lastClr="000000"/>
                </a:solidFill>
                <a:latin typeface="Arial Black" panose="020B0A04020102020204" pitchFamily="34" charset="0"/>
              </a:rPr>
              <a:t>paylaşmak için kurulmuş bir platformdur.</a:t>
            </a:r>
          </a:p>
          <a:p>
            <a:endParaRPr lang="tr-TR" dirty="0" smtClean="0">
              <a:solidFill>
                <a:sysClr val="windowText" lastClr="000000"/>
              </a:solidFill>
            </a:endParaRPr>
          </a:p>
          <a:p>
            <a:endParaRPr lang="tr-TR" dirty="0" smtClean="0">
              <a:solidFill>
                <a:sysClr val="windowText" lastClr="000000"/>
              </a:solidFill>
            </a:endParaRPr>
          </a:p>
          <a:p>
            <a:endParaRPr lang="tr-TR" dirty="0">
              <a:solidFill>
                <a:sysClr val="windowText" lastClr="000000"/>
              </a:solidFill>
            </a:endParaRPr>
          </a:p>
        </p:txBody>
      </p:sp>
    </p:spTree>
    <p:extLst>
      <p:ext uri="{BB962C8B-B14F-4D97-AF65-F5344CB8AC3E}">
        <p14:creationId xmlns:p14="http://schemas.microsoft.com/office/powerpoint/2010/main" val="1042908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04664" y="755576"/>
            <a:ext cx="6172200" cy="7488832"/>
          </a:xfrm>
          <a:solidFill>
            <a:srgbClr val="92D050"/>
          </a:solidFill>
        </p:spPr>
        <p:txBody>
          <a:bodyPr>
            <a:normAutofit/>
          </a:bodyPr>
          <a:lstStyle/>
          <a:p>
            <a:r>
              <a:rPr lang="tr-TR" sz="2400" b="1" u="sng" dirty="0">
                <a:solidFill>
                  <a:sysClr val="windowText" lastClr="000000"/>
                </a:solidFill>
                <a:effectLst>
                  <a:outerShdw blurRad="38100" dist="38100" dir="2700000" algn="tl">
                    <a:srgbClr val="000000">
                      <a:alpha val="43137"/>
                    </a:srgbClr>
                  </a:outerShdw>
                </a:effectLst>
                <a:latin typeface="Arial Black" panose="020B0A04020102020204" pitchFamily="34" charset="0"/>
              </a:rPr>
              <a:t>2022 yılının </a:t>
            </a:r>
            <a:r>
              <a:rPr lang="tr-TR" sz="2400" b="1" u="sng" dirty="0" err="1">
                <a:solidFill>
                  <a:sysClr val="windowText" lastClr="000000"/>
                </a:solidFill>
                <a:effectLst>
                  <a:outerShdw blurRad="38100" dist="38100" dir="2700000" algn="tl">
                    <a:srgbClr val="000000">
                      <a:alpha val="43137"/>
                    </a:srgbClr>
                  </a:outerShdw>
                </a:effectLst>
                <a:latin typeface="Arial Black" panose="020B0A04020102020204" pitchFamily="34" charset="0"/>
              </a:rPr>
              <a:t>eTwinning</a:t>
            </a:r>
            <a:r>
              <a:rPr lang="tr-TR" sz="2400" b="1" u="sng" dirty="0">
                <a:solidFill>
                  <a:sysClr val="windowText" lastClr="000000"/>
                </a:solidFill>
                <a:effectLst>
                  <a:outerShdw blurRad="38100" dist="38100" dir="2700000" algn="tl">
                    <a:srgbClr val="000000">
                      <a:alpha val="43137"/>
                    </a:srgbClr>
                  </a:outerShdw>
                </a:effectLst>
                <a:latin typeface="Arial Black" panose="020B0A04020102020204" pitchFamily="34" charset="0"/>
              </a:rPr>
              <a:t> teması</a:t>
            </a:r>
            <a:r>
              <a:rPr lang="tr-TR" sz="2400" b="1" dirty="0">
                <a:solidFill>
                  <a:sysClr val="windowText" lastClr="000000"/>
                </a:solidFill>
                <a:latin typeface="Arial Black" panose="020B0A04020102020204" pitchFamily="34" charset="0"/>
              </a:rPr>
              <a:t>: </a:t>
            </a:r>
            <a:endParaRPr lang="tr-TR" sz="2400" b="1" dirty="0" smtClean="0">
              <a:solidFill>
                <a:sysClr val="windowText" lastClr="000000"/>
              </a:solidFill>
              <a:latin typeface="Arial Black" panose="020B0A04020102020204" pitchFamily="34" charset="0"/>
            </a:endParaRPr>
          </a:p>
          <a:p>
            <a:pPr marL="0" indent="0">
              <a:buNone/>
            </a:pPr>
            <a:endParaRPr lang="tr-TR" sz="2400" b="1" dirty="0" smtClean="0">
              <a:solidFill>
                <a:sysClr val="windowText" lastClr="000000"/>
              </a:solidFill>
              <a:latin typeface="Arial Black" panose="020B0A04020102020204" pitchFamily="34" charset="0"/>
            </a:endParaRPr>
          </a:p>
          <a:p>
            <a:pPr marL="0" indent="0">
              <a:buNone/>
            </a:pPr>
            <a:r>
              <a:rPr lang="tr-TR" sz="2400" b="1" dirty="0" smtClean="0">
                <a:solidFill>
                  <a:sysClr val="windowText" lastClr="000000"/>
                </a:solidFill>
                <a:latin typeface="Arial Black" panose="020B0A04020102020204" pitchFamily="34" charset="0"/>
              </a:rPr>
              <a:t>Geleceğimiz </a:t>
            </a:r>
            <a:r>
              <a:rPr lang="tr-TR" sz="2400" b="1" dirty="0">
                <a:solidFill>
                  <a:sysClr val="windowText" lastClr="000000"/>
                </a:solidFill>
                <a:latin typeface="Arial Black" panose="020B0A04020102020204" pitchFamily="34" charset="0"/>
              </a:rPr>
              <a:t>Güzel, Sürdürülebilir, Birlikte</a:t>
            </a:r>
            <a:r>
              <a:rPr lang="tr-TR" sz="2400" b="1" dirty="0" smtClean="0">
                <a:solidFill>
                  <a:sysClr val="windowText" lastClr="000000"/>
                </a:solidFill>
                <a:latin typeface="Arial Black" panose="020B0A04020102020204" pitchFamily="34" charset="0"/>
              </a:rPr>
              <a:t>:</a:t>
            </a:r>
          </a:p>
          <a:p>
            <a:pPr marL="0" indent="0">
              <a:buNone/>
            </a:pPr>
            <a:r>
              <a:rPr lang="tr-TR" sz="2400" b="1" dirty="0" smtClean="0">
                <a:solidFill>
                  <a:sysClr val="windowText" lastClr="000000"/>
                </a:solidFill>
                <a:latin typeface="Arial Black" panose="020B0A04020102020204" pitchFamily="34" charset="0"/>
              </a:rPr>
              <a:t>Okullar </a:t>
            </a:r>
            <a:r>
              <a:rPr lang="tr-TR" sz="2400" b="1" dirty="0">
                <a:solidFill>
                  <a:sysClr val="windowText" lastClr="000000"/>
                </a:solidFill>
                <a:latin typeface="Arial Black" panose="020B0A04020102020204" pitchFamily="34" charset="0"/>
              </a:rPr>
              <a:t>ve Yeni Avrupa </a:t>
            </a:r>
            <a:r>
              <a:rPr lang="tr-TR" sz="2400" b="1" dirty="0" err="1">
                <a:solidFill>
                  <a:sysClr val="windowText" lastClr="000000"/>
                </a:solidFill>
                <a:latin typeface="Arial Black" panose="020B0A04020102020204" pitchFamily="34" charset="0"/>
              </a:rPr>
              <a:t>Bauhaus</a:t>
            </a:r>
            <a:r>
              <a:rPr lang="tr-TR" sz="2400" b="1" dirty="0">
                <a:solidFill>
                  <a:sysClr val="windowText" lastClr="000000"/>
                </a:solidFill>
                <a:latin typeface="Arial Black" panose="020B0A04020102020204" pitchFamily="34" charset="0"/>
              </a:rPr>
              <a:t> Girişimi. </a:t>
            </a:r>
            <a:endParaRPr lang="tr-TR" sz="2400" b="1" dirty="0" smtClean="0">
              <a:solidFill>
                <a:sysClr val="windowText" lastClr="000000"/>
              </a:solidFill>
              <a:latin typeface="Arial Black" panose="020B0A04020102020204" pitchFamily="34" charset="0"/>
            </a:endParaRPr>
          </a:p>
          <a:p>
            <a:pPr marL="0" indent="0">
              <a:buNone/>
            </a:pPr>
            <a:r>
              <a:rPr lang="tr-TR" sz="2400" b="1" dirty="0" err="1" smtClean="0">
                <a:solidFill>
                  <a:sysClr val="windowText" lastClr="000000"/>
                </a:solidFill>
                <a:latin typeface="Arial Black" panose="020B0A04020102020204" pitchFamily="34" charset="0"/>
              </a:rPr>
              <a:t>eTwinning</a:t>
            </a:r>
            <a:r>
              <a:rPr lang="tr-TR" sz="2400" b="1" dirty="0">
                <a:solidFill>
                  <a:sysClr val="windowText" lastClr="000000"/>
                </a:solidFill>
                <a:latin typeface="Arial Black" panose="020B0A04020102020204" pitchFamily="34" charset="0"/>
              </a:rPr>
              <a:t>, 2022 yılında, öğretmenleri ve öğrencileri okullarını hayallerinde yeniden canlandırmaya ve öğrenme ortamlarını güzel ve sürdürülebilir kılan unsurlar üzerinde düşünmeye davet </a:t>
            </a:r>
            <a:r>
              <a:rPr lang="tr-TR" sz="2400" b="1" dirty="0" smtClean="0">
                <a:solidFill>
                  <a:sysClr val="windowText" lastClr="000000"/>
                </a:solidFill>
                <a:latin typeface="Arial Black" panose="020B0A04020102020204" pitchFamily="34" charset="0"/>
              </a:rPr>
              <a:t>ediyor</a:t>
            </a:r>
            <a:r>
              <a:rPr lang="tr-TR" sz="2800" b="1" dirty="0" smtClean="0">
                <a:solidFill>
                  <a:sysClr val="windowText" lastClr="000000"/>
                </a:solidFill>
                <a:latin typeface="Arial Black" panose="020B0A04020102020204" pitchFamily="34" charset="0"/>
              </a:rPr>
              <a:t>.</a:t>
            </a:r>
            <a:endParaRPr lang="tr-TR" sz="2800" b="1" dirty="0">
              <a:solidFill>
                <a:sysClr val="windowText" lastClr="000000"/>
              </a:solidFill>
              <a:latin typeface="Arial Black" panose="020B0A04020102020204" pitchFamily="34" charset="0"/>
            </a:endParaRPr>
          </a:p>
        </p:txBody>
      </p:sp>
    </p:spTree>
    <p:extLst>
      <p:ext uri="{BB962C8B-B14F-4D97-AF65-F5344CB8AC3E}">
        <p14:creationId xmlns:p14="http://schemas.microsoft.com/office/powerpoint/2010/main" val="1377509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4664" y="251520"/>
            <a:ext cx="6172200" cy="8892480"/>
          </a:xfrm>
        </p:spPr>
      </p:pic>
    </p:spTree>
    <p:extLst>
      <p:ext uri="{BB962C8B-B14F-4D97-AF65-F5344CB8AC3E}">
        <p14:creationId xmlns:p14="http://schemas.microsoft.com/office/powerpoint/2010/main" val="1275379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548680" y="755576"/>
            <a:ext cx="5760639" cy="6124754"/>
          </a:xfrm>
          <a:prstGeom prst="rect">
            <a:avLst/>
          </a:prstGeom>
          <a:solidFill>
            <a:srgbClr val="92D050"/>
          </a:solidFill>
        </p:spPr>
        <p:txBody>
          <a:bodyPr wrap="square" rtlCol="0">
            <a:spAutoFit/>
          </a:bodyPr>
          <a:lstStyle/>
          <a:p>
            <a:r>
              <a:rPr lang="tr-TR" sz="2800" b="1" dirty="0">
                <a:solidFill>
                  <a:sysClr val="windowText" lastClr="000000"/>
                </a:solidFill>
                <a:latin typeface="Arial Black" panose="020B0A04020102020204" pitchFamily="34" charset="0"/>
              </a:rPr>
              <a:t>P</a:t>
            </a:r>
            <a:r>
              <a:rPr lang="tr-TR" sz="2800" b="1" dirty="0" smtClean="0">
                <a:solidFill>
                  <a:sysClr val="windowText" lastClr="000000"/>
                </a:solidFill>
                <a:latin typeface="Arial Black" panose="020B0A04020102020204" pitchFamily="34" charset="0"/>
              </a:rPr>
              <a:t>roje </a:t>
            </a:r>
            <a:r>
              <a:rPr lang="tr-TR" sz="2800" b="1" dirty="0">
                <a:solidFill>
                  <a:sysClr val="windowText" lastClr="000000"/>
                </a:solidFill>
                <a:latin typeface="Arial Black" panose="020B0A04020102020204" pitchFamily="34" charset="0"/>
              </a:rPr>
              <a:t>ekibini oluşturduk.</a:t>
            </a:r>
          </a:p>
          <a:p>
            <a:r>
              <a:rPr lang="tr-TR" sz="2800" b="1" dirty="0" err="1">
                <a:solidFill>
                  <a:sysClr val="windowText" lastClr="000000"/>
                </a:solidFill>
                <a:latin typeface="Arial Black" panose="020B0A04020102020204" pitchFamily="34" charset="0"/>
              </a:rPr>
              <a:t>Pojeye</a:t>
            </a:r>
            <a:r>
              <a:rPr lang="tr-TR" sz="2800" b="1" dirty="0">
                <a:solidFill>
                  <a:sysClr val="windowText" lastClr="000000"/>
                </a:solidFill>
                <a:latin typeface="Arial Black" panose="020B0A04020102020204" pitchFamily="34" charset="0"/>
              </a:rPr>
              <a:t> 4 okul olarak başladık. Daha sonra </a:t>
            </a:r>
            <a:r>
              <a:rPr lang="tr-TR" sz="2800" b="1" dirty="0" err="1" smtClean="0">
                <a:solidFill>
                  <a:sysClr val="windowText" lastClr="000000"/>
                </a:solidFill>
                <a:latin typeface="Arial Black" panose="020B0A04020102020204" pitchFamily="34" charset="0"/>
              </a:rPr>
              <a:t>Azarbeycan’lı</a:t>
            </a:r>
            <a:r>
              <a:rPr lang="tr-TR" sz="2800" b="1" dirty="0" smtClean="0">
                <a:solidFill>
                  <a:sysClr val="windowText" lastClr="000000"/>
                </a:solidFill>
                <a:latin typeface="Arial Black" panose="020B0A04020102020204" pitchFamily="34" charset="0"/>
              </a:rPr>
              <a:t> </a:t>
            </a:r>
            <a:r>
              <a:rPr lang="tr-TR" sz="2800" b="1" dirty="0">
                <a:solidFill>
                  <a:sysClr val="windowText" lastClr="000000"/>
                </a:solidFill>
                <a:latin typeface="Arial Black" panose="020B0A04020102020204" pitchFamily="34" charset="0"/>
              </a:rPr>
              <a:t>ortağımız öğrencilerin yaş grubu uymadığı ve çalışmaları yürütemeyeceğini düşünerek projeden ayrıldı.</a:t>
            </a:r>
          </a:p>
          <a:p>
            <a:r>
              <a:rPr lang="tr-TR" sz="2800" b="1" dirty="0" smtClean="0">
                <a:solidFill>
                  <a:sysClr val="windowText" lastClr="000000"/>
                </a:solidFill>
                <a:latin typeface="Arial Black" panose="020B0A04020102020204" pitchFamily="34" charset="0"/>
              </a:rPr>
              <a:t>Projede kurucu ortağımız Bursa Hayri </a:t>
            </a:r>
            <a:r>
              <a:rPr lang="tr-TR" sz="2800" b="1" dirty="0" err="1" smtClean="0">
                <a:solidFill>
                  <a:sysClr val="windowText" lastClr="000000"/>
                </a:solidFill>
                <a:latin typeface="Arial Black" panose="020B0A04020102020204" pitchFamily="34" charset="0"/>
              </a:rPr>
              <a:t>Tokaman</a:t>
            </a:r>
            <a:r>
              <a:rPr lang="tr-TR" sz="2800" b="1" dirty="0" smtClean="0">
                <a:solidFill>
                  <a:sysClr val="windowText" lastClr="000000"/>
                </a:solidFill>
                <a:latin typeface="Arial Black" panose="020B0A04020102020204" pitchFamily="34" charset="0"/>
              </a:rPr>
              <a:t> MTAL ve proje ortağımız olan Bursa Gevher Nesibe MTAL </a:t>
            </a:r>
            <a:r>
              <a:rPr lang="tr-TR" sz="2800" b="1" dirty="0">
                <a:solidFill>
                  <a:sysClr val="windowText" lastClr="000000"/>
                </a:solidFill>
                <a:latin typeface="Arial Black" panose="020B0A04020102020204" pitchFamily="34" charset="0"/>
              </a:rPr>
              <a:t>öğretmen ve öğrencileriyle </a:t>
            </a:r>
            <a:r>
              <a:rPr lang="tr-TR" sz="2800" b="1" dirty="0" smtClean="0">
                <a:solidFill>
                  <a:sysClr val="windowText" lastClr="000000"/>
                </a:solidFill>
                <a:latin typeface="Arial Black" panose="020B0A04020102020204" pitchFamily="34" charset="0"/>
              </a:rPr>
              <a:t>yürütüldü.</a:t>
            </a:r>
            <a:endParaRPr lang="tr-TR" sz="2800" b="1" dirty="0">
              <a:solidFill>
                <a:sysClr val="windowText" lastClr="000000"/>
              </a:solidFill>
              <a:latin typeface="Arial Black" panose="020B0A04020102020204" pitchFamily="34" charset="0"/>
            </a:endParaRPr>
          </a:p>
        </p:txBody>
      </p:sp>
      <p:sp>
        <p:nvSpPr>
          <p:cNvPr id="4" name="Metin kutusu 3"/>
          <p:cNvSpPr txBox="1"/>
          <p:nvPr/>
        </p:nvSpPr>
        <p:spPr>
          <a:xfrm>
            <a:off x="3346970" y="5436096"/>
            <a:ext cx="45719" cy="369332"/>
          </a:xfrm>
          <a:prstGeom prst="rect">
            <a:avLst/>
          </a:prstGeom>
          <a:noFill/>
        </p:spPr>
        <p:txBody>
          <a:bodyPr wrap="square" rtlCol="0">
            <a:spAutoFit/>
          </a:bodyPr>
          <a:lstStyle/>
          <a:p>
            <a:endParaRPr lang="tr-TR" dirty="0"/>
          </a:p>
        </p:txBody>
      </p:sp>
    </p:spTree>
    <p:extLst>
      <p:ext uri="{BB962C8B-B14F-4D97-AF65-F5344CB8AC3E}">
        <p14:creationId xmlns:p14="http://schemas.microsoft.com/office/powerpoint/2010/main" val="10573127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316657" y="971600"/>
            <a:ext cx="6264696" cy="400110"/>
          </a:xfrm>
          <a:prstGeom prst="rect">
            <a:avLst/>
          </a:prstGeom>
          <a:noFill/>
        </p:spPr>
        <p:txBody>
          <a:bodyPr wrap="square" rtlCol="0">
            <a:spAutoFit/>
          </a:bodyPr>
          <a:lstStyle/>
          <a:p>
            <a:r>
              <a:rPr lang="tr-TR" sz="2000" dirty="0" smtClean="0">
                <a:solidFill>
                  <a:schemeClr val="tx2"/>
                </a:solidFill>
                <a:latin typeface="Arial Black" panose="020B0A04020102020204" pitchFamily="34" charset="0"/>
              </a:rPr>
              <a:t>Öncelikle proje takvimimizi oluşturduk</a:t>
            </a:r>
            <a:endParaRPr lang="tr-TR" sz="2000" dirty="0">
              <a:solidFill>
                <a:schemeClr val="tx2"/>
              </a:solidFill>
              <a:latin typeface="Arial Black" panose="020B0A04020102020204" pitchFamily="34" charset="0"/>
            </a:endParaRPr>
          </a:p>
        </p:txBody>
      </p:sp>
      <p:graphicFrame>
        <p:nvGraphicFramePr>
          <p:cNvPr id="3" name="Tablo 2"/>
          <p:cNvGraphicFramePr>
            <a:graphicFrameLocks noGrp="1"/>
          </p:cNvGraphicFramePr>
          <p:nvPr>
            <p:extLst>
              <p:ext uri="{D42A27DB-BD31-4B8C-83A1-F6EECF244321}">
                <p14:modId xmlns:p14="http://schemas.microsoft.com/office/powerpoint/2010/main" val="1175249198"/>
              </p:ext>
            </p:extLst>
          </p:nvPr>
        </p:nvGraphicFramePr>
        <p:xfrm>
          <a:off x="336476" y="2195736"/>
          <a:ext cx="6172199" cy="3671830"/>
        </p:xfrm>
        <a:graphic>
          <a:graphicData uri="http://schemas.openxmlformats.org/drawingml/2006/table">
            <a:tbl>
              <a:tblPr firstRow="1" firstCol="1" bandRow="1">
                <a:tableStyleId>{5C22544A-7EE6-4342-B048-85BDC9FD1C3A}</a:tableStyleId>
              </a:tblPr>
              <a:tblGrid>
                <a:gridCol w="1543050"/>
                <a:gridCol w="1372541"/>
                <a:gridCol w="971057"/>
                <a:gridCol w="1085939"/>
                <a:gridCol w="1199612"/>
              </a:tblGrid>
              <a:tr h="576064">
                <a:tc>
                  <a:txBody>
                    <a:bodyPr/>
                    <a:lstStyle/>
                    <a:p>
                      <a:pPr algn="ctr">
                        <a:lnSpc>
                          <a:spcPct val="115000"/>
                        </a:lnSpc>
                        <a:spcAft>
                          <a:spcPts val="0"/>
                        </a:spcAft>
                      </a:pPr>
                      <a:r>
                        <a:rPr lang="tr-TR" sz="800" dirty="0">
                          <a:effectLst/>
                        </a:rPr>
                        <a:t> </a:t>
                      </a:r>
                      <a:endParaRPr lang="tr-TR" sz="700" dirty="0">
                        <a:effectLst/>
                      </a:endParaRPr>
                    </a:p>
                    <a:p>
                      <a:pPr algn="ctr">
                        <a:lnSpc>
                          <a:spcPct val="115000"/>
                        </a:lnSpc>
                        <a:spcAft>
                          <a:spcPts val="0"/>
                        </a:spcAft>
                      </a:pPr>
                      <a:r>
                        <a:rPr lang="tr-TR" sz="800" dirty="0">
                          <a:effectLst/>
                        </a:rPr>
                        <a:t>ARALIK</a:t>
                      </a:r>
                      <a:endParaRPr lang="tr-TR" sz="700" dirty="0">
                        <a:effectLst/>
                        <a:latin typeface="Calibri"/>
                        <a:ea typeface="Calibri"/>
                        <a:cs typeface="Times New Roman"/>
                      </a:endParaRPr>
                    </a:p>
                  </a:txBody>
                  <a:tcPr marL="43526" marR="43526" marT="0" marB="0"/>
                </a:tc>
                <a:tc>
                  <a:txBody>
                    <a:bodyPr/>
                    <a:lstStyle/>
                    <a:p>
                      <a:pPr algn="ctr">
                        <a:lnSpc>
                          <a:spcPct val="115000"/>
                        </a:lnSpc>
                        <a:spcAft>
                          <a:spcPts val="0"/>
                        </a:spcAft>
                      </a:pPr>
                      <a:r>
                        <a:rPr lang="tr-TR" sz="800" dirty="0">
                          <a:effectLst/>
                        </a:rPr>
                        <a:t> </a:t>
                      </a:r>
                      <a:endParaRPr lang="tr-TR" sz="700" dirty="0">
                        <a:effectLst/>
                      </a:endParaRPr>
                    </a:p>
                    <a:p>
                      <a:pPr algn="ctr">
                        <a:lnSpc>
                          <a:spcPct val="115000"/>
                        </a:lnSpc>
                        <a:spcAft>
                          <a:spcPts val="0"/>
                        </a:spcAft>
                      </a:pPr>
                      <a:r>
                        <a:rPr lang="tr-TR" sz="800" dirty="0">
                          <a:effectLst/>
                        </a:rPr>
                        <a:t>OCAK</a:t>
                      </a:r>
                      <a:endParaRPr lang="tr-TR" sz="700" dirty="0">
                        <a:effectLst/>
                        <a:latin typeface="Calibri"/>
                        <a:ea typeface="Calibri"/>
                        <a:cs typeface="Times New Roman"/>
                      </a:endParaRPr>
                    </a:p>
                  </a:txBody>
                  <a:tcPr marL="43526" marR="43526" marT="0" marB="0"/>
                </a:tc>
                <a:tc>
                  <a:txBody>
                    <a:bodyPr/>
                    <a:lstStyle/>
                    <a:p>
                      <a:pPr algn="ctr">
                        <a:lnSpc>
                          <a:spcPct val="115000"/>
                        </a:lnSpc>
                        <a:spcAft>
                          <a:spcPts val="0"/>
                        </a:spcAft>
                      </a:pPr>
                      <a:r>
                        <a:rPr lang="tr-TR" sz="800">
                          <a:effectLst/>
                        </a:rPr>
                        <a:t> </a:t>
                      </a:r>
                      <a:endParaRPr lang="tr-TR" sz="700">
                        <a:effectLst/>
                      </a:endParaRPr>
                    </a:p>
                    <a:p>
                      <a:pPr algn="ctr">
                        <a:lnSpc>
                          <a:spcPct val="115000"/>
                        </a:lnSpc>
                        <a:spcAft>
                          <a:spcPts val="0"/>
                        </a:spcAft>
                      </a:pPr>
                      <a:r>
                        <a:rPr lang="tr-TR" sz="800">
                          <a:effectLst/>
                        </a:rPr>
                        <a:t>ŞUBAT</a:t>
                      </a:r>
                      <a:endParaRPr lang="tr-TR" sz="700">
                        <a:effectLst/>
                        <a:latin typeface="Calibri"/>
                        <a:ea typeface="Calibri"/>
                        <a:cs typeface="Times New Roman"/>
                      </a:endParaRPr>
                    </a:p>
                  </a:txBody>
                  <a:tcPr marL="43526" marR="43526" marT="0" marB="0"/>
                </a:tc>
                <a:tc>
                  <a:txBody>
                    <a:bodyPr/>
                    <a:lstStyle/>
                    <a:p>
                      <a:pPr algn="ctr">
                        <a:lnSpc>
                          <a:spcPct val="115000"/>
                        </a:lnSpc>
                        <a:spcAft>
                          <a:spcPts val="0"/>
                        </a:spcAft>
                      </a:pPr>
                      <a:r>
                        <a:rPr lang="tr-TR" sz="800">
                          <a:effectLst/>
                        </a:rPr>
                        <a:t> </a:t>
                      </a:r>
                      <a:endParaRPr lang="tr-TR" sz="700">
                        <a:effectLst/>
                      </a:endParaRPr>
                    </a:p>
                    <a:p>
                      <a:pPr algn="ctr">
                        <a:lnSpc>
                          <a:spcPct val="115000"/>
                        </a:lnSpc>
                        <a:spcAft>
                          <a:spcPts val="0"/>
                        </a:spcAft>
                      </a:pPr>
                      <a:r>
                        <a:rPr lang="tr-TR" sz="800">
                          <a:effectLst/>
                        </a:rPr>
                        <a:t>MART</a:t>
                      </a:r>
                      <a:endParaRPr lang="tr-TR" sz="700">
                        <a:effectLst/>
                        <a:latin typeface="Calibri"/>
                        <a:ea typeface="Calibri"/>
                        <a:cs typeface="Times New Roman"/>
                      </a:endParaRPr>
                    </a:p>
                  </a:txBody>
                  <a:tcPr marL="43526" marR="43526" marT="0" marB="0"/>
                </a:tc>
                <a:tc>
                  <a:txBody>
                    <a:bodyPr/>
                    <a:lstStyle/>
                    <a:p>
                      <a:pPr algn="ctr">
                        <a:lnSpc>
                          <a:spcPct val="115000"/>
                        </a:lnSpc>
                        <a:spcAft>
                          <a:spcPts val="0"/>
                        </a:spcAft>
                      </a:pPr>
                      <a:r>
                        <a:rPr lang="tr-TR" sz="800">
                          <a:effectLst/>
                        </a:rPr>
                        <a:t> </a:t>
                      </a:r>
                      <a:endParaRPr lang="tr-TR" sz="700">
                        <a:effectLst/>
                      </a:endParaRPr>
                    </a:p>
                    <a:p>
                      <a:pPr algn="ctr">
                        <a:lnSpc>
                          <a:spcPct val="115000"/>
                        </a:lnSpc>
                        <a:spcAft>
                          <a:spcPts val="0"/>
                        </a:spcAft>
                      </a:pPr>
                      <a:r>
                        <a:rPr lang="tr-TR" sz="800">
                          <a:effectLst/>
                        </a:rPr>
                        <a:t>NİSAN</a:t>
                      </a:r>
                      <a:endParaRPr lang="tr-TR" sz="700">
                        <a:effectLst/>
                        <a:latin typeface="Calibri"/>
                        <a:ea typeface="Calibri"/>
                        <a:cs typeface="Times New Roman"/>
                      </a:endParaRPr>
                    </a:p>
                  </a:txBody>
                  <a:tcPr marL="43526" marR="43526" marT="0" marB="0"/>
                </a:tc>
              </a:tr>
              <a:tr h="3095766">
                <a:tc>
                  <a:txBody>
                    <a:bodyPr/>
                    <a:lstStyle/>
                    <a:p>
                      <a:pPr>
                        <a:lnSpc>
                          <a:spcPct val="115000"/>
                        </a:lnSpc>
                        <a:spcAft>
                          <a:spcPts val="0"/>
                        </a:spcAft>
                      </a:pPr>
                      <a:r>
                        <a:rPr lang="tr-TR" sz="800">
                          <a:effectLst/>
                        </a:rPr>
                        <a:t>Proje ekibinin oluşturulması, projenin nasıl yürütüleceğine karar verilmesi ve projenin tanıtımının yapılması</a:t>
                      </a:r>
                      <a:endParaRPr lang="tr-TR" sz="700">
                        <a:effectLst/>
                        <a:latin typeface="Calibri"/>
                        <a:ea typeface="Calibri"/>
                        <a:cs typeface="Times New Roman"/>
                      </a:endParaRPr>
                    </a:p>
                  </a:txBody>
                  <a:tcPr marL="43526" marR="43526" marT="0" marB="0"/>
                </a:tc>
                <a:tc>
                  <a:txBody>
                    <a:bodyPr/>
                    <a:lstStyle/>
                    <a:p>
                      <a:pPr>
                        <a:lnSpc>
                          <a:spcPct val="115000"/>
                        </a:lnSpc>
                        <a:spcAft>
                          <a:spcPts val="0"/>
                        </a:spcAft>
                      </a:pPr>
                      <a:r>
                        <a:rPr lang="tr-TR" sz="800" dirty="0">
                          <a:effectLst/>
                        </a:rPr>
                        <a:t>Öğrenciler kendilerini ve okullarını tanıtan bir albüm veya slayt oluşturup paylaşacaklardır (Öğrenciler okullarının, farklı sınıfların ve laboratuvarların, öğretmenlerin ve çalışan, okul bahçesinde veya çevredeki öğrencilerin fotoğraflarını çekerek albüm oluşturacaklardır).</a:t>
                      </a:r>
                      <a:endParaRPr lang="tr-TR" sz="700" dirty="0">
                        <a:effectLst/>
                        <a:latin typeface="Calibri"/>
                        <a:ea typeface="Calibri"/>
                        <a:cs typeface="Times New Roman"/>
                      </a:endParaRPr>
                    </a:p>
                  </a:txBody>
                  <a:tcPr marL="43526" marR="43526" marT="0" marB="0"/>
                </a:tc>
                <a:tc>
                  <a:txBody>
                    <a:bodyPr/>
                    <a:lstStyle/>
                    <a:p>
                      <a:pPr>
                        <a:lnSpc>
                          <a:spcPct val="115000"/>
                        </a:lnSpc>
                        <a:spcAft>
                          <a:spcPts val="0"/>
                        </a:spcAft>
                      </a:pPr>
                      <a:r>
                        <a:rPr lang="tr-TR" sz="800" dirty="0">
                          <a:effectLst/>
                        </a:rPr>
                        <a:t>Öğrenciler</a:t>
                      </a:r>
                      <a:endParaRPr lang="tr-TR" sz="700" dirty="0">
                        <a:effectLst/>
                      </a:endParaRPr>
                    </a:p>
                    <a:p>
                      <a:pPr>
                        <a:lnSpc>
                          <a:spcPct val="115000"/>
                        </a:lnSpc>
                        <a:spcAft>
                          <a:spcPts val="0"/>
                        </a:spcAft>
                      </a:pPr>
                      <a:r>
                        <a:rPr lang="tr-TR" sz="800" dirty="0">
                          <a:effectLst/>
                        </a:rPr>
                        <a:t> “ Doğaya Uyumla” ilgili ortak bir kitabı okuyacak ve web2 araçları kullanarak okudukları kitapla ilgili bir poster hazırlayıp sonrasında da çevrim içi toplantıda kitapla ilgili fikirlerini tartışacaklardır. Hangi kitabın okunacağı bir anket çalışmasıyla belirlenecektir.</a:t>
                      </a:r>
                      <a:endParaRPr lang="tr-TR" sz="700" dirty="0">
                        <a:effectLst/>
                        <a:latin typeface="Calibri"/>
                        <a:ea typeface="Calibri"/>
                        <a:cs typeface="Times New Roman"/>
                      </a:endParaRPr>
                    </a:p>
                  </a:txBody>
                  <a:tcPr marL="43526" marR="43526" marT="0" marB="0"/>
                </a:tc>
                <a:tc>
                  <a:txBody>
                    <a:bodyPr/>
                    <a:lstStyle/>
                    <a:p>
                      <a:pPr>
                        <a:lnSpc>
                          <a:spcPct val="115000"/>
                        </a:lnSpc>
                        <a:spcAft>
                          <a:spcPts val="0"/>
                        </a:spcAft>
                      </a:pPr>
                      <a:r>
                        <a:rPr lang="tr-TR" sz="800">
                          <a:effectLst/>
                        </a:rPr>
                        <a:t>Öğrenciler geri dönüşüm ve sürdürülebilirlikle ilgili ortak bir belgeseli izleyip belgeselle ilgili yorumlarını çevrimiçi toplantıda paylaşacaklardır. </a:t>
                      </a:r>
                      <a:endParaRPr lang="tr-TR" sz="700">
                        <a:effectLst/>
                        <a:latin typeface="Calibri"/>
                        <a:ea typeface="Calibri"/>
                        <a:cs typeface="Times New Roman"/>
                      </a:endParaRPr>
                    </a:p>
                  </a:txBody>
                  <a:tcPr marL="43526" marR="43526" marT="0" marB="0"/>
                </a:tc>
                <a:tc>
                  <a:txBody>
                    <a:bodyPr/>
                    <a:lstStyle/>
                    <a:p>
                      <a:pPr>
                        <a:lnSpc>
                          <a:spcPct val="115000"/>
                        </a:lnSpc>
                        <a:spcAft>
                          <a:spcPts val="0"/>
                        </a:spcAft>
                      </a:pPr>
                      <a:r>
                        <a:rPr lang="tr-TR" sz="800" dirty="0">
                          <a:effectLst/>
                        </a:rPr>
                        <a:t> Öğrenciler sürdürülebilirlik ve doğaya uyumla ilgili okullarımızda neler yapılabileceği ile ilgili farklı okullardaki yada farklı ülkelerdeki uygulamaları da araştırarak bir slayt hazırlayıp paylaşacaklardır.  </a:t>
                      </a:r>
                      <a:endParaRPr lang="tr-TR" sz="700" dirty="0">
                        <a:effectLst/>
                      </a:endParaRPr>
                    </a:p>
                    <a:p>
                      <a:pPr>
                        <a:lnSpc>
                          <a:spcPct val="115000"/>
                        </a:lnSpc>
                        <a:spcAft>
                          <a:spcPts val="0"/>
                        </a:spcAft>
                      </a:pPr>
                      <a:r>
                        <a:rPr lang="tr-TR" sz="800" dirty="0">
                          <a:effectLst/>
                        </a:rPr>
                        <a:t> </a:t>
                      </a:r>
                      <a:endParaRPr lang="tr-TR" sz="700" dirty="0">
                        <a:effectLst/>
                      </a:endParaRPr>
                    </a:p>
                    <a:p>
                      <a:pPr>
                        <a:lnSpc>
                          <a:spcPct val="115000"/>
                        </a:lnSpc>
                        <a:spcAft>
                          <a:spcPts val="0"/>
                        </a:spcAft>
                      </a:pPr>
                      <a:r>
                        <a:rPr lang="tr-TR" sz="800" dirty="0">
                          <a:effectLst/>
                        </a:rPr>
                        <a:t> </a:t>
                      </a:r>
                      <a:endParaRPr lang="tr-TR" sz="700" dirty="0">
                        <a:effectLst/>
                      </a:endParaRPr>
                    </a:p>
                    <a:p>
                      <a:pPr>
                        <a:lnSpc>
                          <a:spcPct val="115000"/>
                        </a:lnSpc>
                        <a:spcAft>
                          <a:spcPts val="0"/>
                        </a:spcAft>
                      </a:pPr>
                      <a:r>
                        <a:rPr lang="tr-TR" sz="800" dirty="0">
                          <a:effectLst/>
                        </a:rPr>
                        <a:t> </a:t>
                      </a:r>
                      <a:endParaRPr lang="tr-TR" sz="700" dirty="0">
                        <a:effectLst/>
                        <a:latin typeface="Calibri"/>
                        <a:ea typeface="Calibri"/>
                        <a:cs typeface="Times New Roman"/>
                      </a:endParaRPr>
                    </a:p>
                  </a:txBody>
                  <a:tcPr marL="43526" marR="43526" marT="0" marB="0"/>
                </a:tc>
              </a:tr>
            </a:tbl>
          </a:graphicData>
        </a:graphic>
      </p:graphicFrame>
    </p:spTree>
    <p:extLst>
      <p:ext uri="{BB962C8B-B14F-4D97-AF65-F5344CB8AC3E}">
        <p14:creationId xmlns:p14="http://schemas.microsoft.com/office/powerpoint/2010/main" val="16659524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548680" y="1130212"/>
            <a:ext cx="5599418" cy="400110"/>
          </a:xfrm>
          <a:prstGeom prst="rect">
            <a:avLst/>
          </a:prstGeom>
          <a:noFill/>
        </p:spPr>
        <p:txBody>
          <a:bodyPr wrap="none" rtlCol="0">
            <a:spAutoFit/>
          </a:bodyPr>
          <a:lstStyle/>
          <a:p>
            <a:r>
              <a:rPr lang="tr-TR" sz="2000" b="1" dirty="0" smtClean="0"/>
              <a:t>Projede kullanmak üzere </a:t>
            </a:r>
            <a:r>
              <a:rPr lang="tr-TR" sz="2000" b="1" dirty="0" err="1" smtClean="0"/>
              <a:t>avatarlarımızı</a:t>
            </a:r>
            <a:r>
              <a:rPr lang="tr-TR" sz="2000" b="1" dirty="0" smtClean="0"/>
              <a:t> oluşturduk.</a:t>
            </a:r>
            <a:endParaRPr lang="tr-TR" sz="2000" b="1" dirty="0"/>
          </a:p>
        </p:txBody>
      </p:sp>
      <p:pic>
        <p:nvPicPr>
          <p:cNvPr id="2050" name="Picture 2" descr="C:\Users\PACKARD BELL\Desktop\gülsüm avata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688" y="2483768"/>
            <a:ext cx="2088232" cy="240905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PACKARD BELL\Desktop\elif avata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8920" y="2483768"/>
            <a:ext cx="2016224" cy="2409056"/>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PACKARD BELL\Desktop\hatice avatar.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10034" y="2519772"/>
            <a:ext cx="1728192" cy="2373052"/>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PACKARD BELL\Desktop\serhat avata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0688" y="4892824"/>
            <a:ext cx="2088232" cy="226504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PACKARD BELL\Desktop\yasar avatar.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78282" y="4892824"/>
            <a:ext cx="2077500" cy="226504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PACKARD BELL\Desktop\emre avatar.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55782" y="4892824"/>
            <a:ext cx="1752356" cy="2265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1882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16632" y="927160"/>
            <a:ext cx="6289414" cy="646331"/>
          </a:xfrm>
          <a:prstGeom prst="rect">
            <a:avLst/>
          </a:prstGeom>
          <a:noFill/>
        </p:spPr>
        <p:txBody>
          <a:bodyPr wrap="none" rtlCol="0">
            <a:spAutoFit/>
          </a:bodyPr>
          <a:lstStyle/>
          <a:p>
            <a:r>
              <a:rPr lang="tr-TR" dirty="0" err="1" smtClean="0">
                <a:latin typeface="Arial Black" panose="020B0A04020102020204" pitchFamily="34" charset="0"/>
              </a:rPr>
              <a:t>Canva</a:t>
            </a:r>
            <a:r>
              <a:rPr lang="tr-TR" dirty="0" smtClean="0">
                <a:latin typeface="Arial Black" panose="020B0A04020102020204" pitchFamily="34" charset="0"/>
              </a:rPr>
              <a:t> programını kullanarak projemiz  için logo </a:t>
            </a:r>
          </a:p>
          <a:p>
            <a:r>
              <a:rPr lang="tr-TR" dirty="0" smtClean="0">
                <a:latin typeface="Arial Black" panose="020B0A04020102020204" pitchFamily="34" charset="0"/>
              </a:rPr>
              <a:t>çalışması yaptık.</a:t>
            </a:r>
            <a:endParaRPr lang="tr-TR" dirty="0">
              <a:latin typeface="Arial Black" panose="020B0A04020102020204" pitchFamily="34" charset="0"/>
            </a:endParaRPr>
          </a:p>
        </p:txBody>
      </p:sp>
      <p:pic>
        <p:nvPicPr>
          <p:cNvPr id="3074" name="Picture 2" descr="C:\Users\PACKARD BELL\Desktop\logolar\elif logo.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656" y="2699792"/>
            <a:ext cx="2520280" cy="154781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PACKARD BELL\Desktop\logolar\yaşar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2936" y="2699793"/>
            <a:ext cx="1944216" cy="154781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PACKARD BELL\Desktop\logolar\gülsüm 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9776" y="2757165"/>
            <a:ext cx="1848222" cy="1490439"/>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C:\Users\PACKARD BELL\Desktop\logolar\serhat logo.jpe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051" y="4427985"/>
            <a:ext cx="2487885" cy="1656184"/>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PACKARD BELL\Desktop\logolar\hatice logo.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24944" y="4463989"/>
            <a:ext cx="1800200" cy="162018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PACKARD BELL\Desktop\logolar\emre logo.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97152" y="4427985"/>
            <a:ext cx="1730846" cy="1647428"/>
          </a:xfrm>
          <a:prstGeom prst="rect">
            <a:avLst/>
          </a:prstGeom>
          <a:noFill/>
          <a:extLst>
            <a:ext uri="{909E8E84-426E-40DD-AFC4-6F175D3DCCD1}">
              <a14:hiddenFill xmlns:a14="http://schemas.microsoft.com/office/drawing/2010/main">
                <a:solidFill>
                  <a:srgbClr val="FFFFFF"/>
                </a:solidFill>
              </a14:hiddenFill>
            </a:ext>
          </a:extLst>
        </p:spPr>
      </p:pic>
      <p:sp>
        <p:nvSpPr>
          <p:cNvPr id="3" name="Metin kutusu 2"/>
          <p:cNvSpPr txBox="1"/>
          <p:nvPr/>
        </p:nvSpPr>
        <p:spPr>
          <a:xfrm>
            <a:off x="365051" y="6876256"/>
            <a:ext cx="5728245" cy="646331"/>
          </a:xfrm>
          <a:prstGeom prst="rect">
            <a:avLst/>
          </a:prstGeom>
          <a:noFill/>
        </p:spPr>
        <p:txBody>
          <a:bodyPr wrap="square" rtlCol="0">
            <a:spAutoFit/>
          </a:bodyPr>
          <a:lstStyle/>
          <a:p>
            <a:r>
              <a:rPr lang="tr-TR" dirty="0">
                <a:latin typeface="Arial Black" panose="020B0A04020102020204" pitchFamily="34" charset="0"/>
              </a:rPr>
              <a:t>Daha sonra bir anket çalışmasıyla logomuzu belirledik</a:t>
            </a:r>
          </a:p>
        </p:txBody>
      </p:sp>
    </p:spTree>
    <p:extLst>
      <p:ext uri="{BB962C8B-B14F-4D97-AF65-F5344CB8AC3E}">
        <p14:creationId xmlns:p14="http://schemas.microsoft.com/office/powerpoint/2010/main" val="22442627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260648" y="971600"/>
            <a:ext cx="6264696" cy="4524315"/>
          </a:xfrm>
          <a:prstGeom prst="rect">
            <a:avLst/>
          </a:prstGeom>
          <a:noFill/>
        </p:spPr>
        <p:txBody>
          <a:bodyPr wrap="square" rtlCol="0">
            <a:spAutoFit/>
          </a:bodyPr>
          <a:lstStyle/>
          <a:p>
            <a:r>
              <a:rPr lang="tr-TR" sz="2400" dirty="0" smtClean="0">
                <a:latin typeface="Arial Black" panose="020B0A04020102020204" pitchFamily="34" charset="0"/>
              </a:rPr>
              <a:t>Web2 araçları kullanarak okul tanıtım videosu hazırladık.</a:t>
            </a:r>
          </a:p>
          <a:p>
            <a:endParaRPr lang="tr-TR" sz="2400" dirty="0">
              <a:latin typeface="Arial Black" panose="020B0A04020102020204" pitchFamily="34" charset="0"/>
            </a:endParaRPr>
          </a:p>
          <a:p>
            <a:endParaRPr lang="tr-TR" sz="2400" dirty="0" smtClean="0">
              <a:latin typeface="Arial Black" panose="020B0A04020102020204" pitchFamily="34" charset="0"/>
            </a:endParaRPr>
          </a:p>
          <a:p>
            <a:r>
              <a:rPr lang="tr-TR" sz="2400" dirty="0" smtClean="0">
                <a:latin typeface="Arial Black" panose="020B0A04020102020204" pitchFamily="34" charset="0"/>
              </a:rPr>
              <a:t>Öğrencilerin </a:t>
            </a:r>
            <a:r>
              <a:rPr lang="tr-TR" sz="2400" dirty="0">
                <a:latin typeface="Arial Black" panose="020B0A04020102020204" pitchFamily="34" charset="0"/>
              </a:rPr>
              <a:t>tanışması için bir </a:t>
            </a:r>
            <a:r>
              <a:rPr lang="tr-TR" sz="2400" dirty="0" err="1">
                <a:latin typeface="Arial Black" panose="020B0A04020102020204" pitchFamily="34" charset="0"/>
              </a:rPr>
              <a:t>zoom</a:t>
            </a:r>
            <a:r>
              <a:rPr lang="tr-TR" sz="2400" dirty="0">
                <a:latin typeface="Arial Black" panose="020B0A04020102020204" pitchFamily="34" charset="0"/>
              </a:rPr>
              <a:t> toplantısı düzenledik. Bu toplantıda projemizde bir sonraki etkinlik için tartışmalar </a:t>
            </a:r>
            <a:r>
              <a:rPr lang="tr-TR" sz="2400" dirty="0" smtClean="0">
                <a:latin typeface="Arial Black" panose="020B0A04020102020204" pitchFamily="34" charset="0"/>
              </a:rPr>
              <a:t>yaptık.</a:t>
            </a:r>
            <a:endParaRPr lang="tr-TR" sz="2400" dirty="0">
              <a:latin typeface="Arial Black" panose="020B0A04020102020204" pitchFamily="34" charset="0"/>
            </a:endParaRPr>
          </a:p>
          <a:p>
            <a:endParaRPr lang="tr-TR" sz="2400" dirty="0">
              <a:latin typeface="Arial Black" panose="020B0A04020102020204" pitchFamily="34" charset="0"/>
            </a:endParaRPr>
          </a:p>
          <a:p>
            <a:endParaRPr lang="tr-TR" sz="2400" dirty="0" smtClean="0">
              <a:latin typeface="Arial Black" panose="020B0A04020102020204" pitchFamily="34" charset="0"/>
            </a:endParaRPr>
          </a:p>
          <a:p>
            <a:endParaRPr lang="tr-TR" sz="2400" dirty="0">
              <a:latin typeface="Arial Black" panose="020B0A04020102020204" pitchFamily="34" charset="0"/>
            </a:endParaRPr>
          </a:p>
          <a:p>
            <a:endParaRPr lang="tr-TR" sz="2400" dirty="0">
              <a:latin typeface="Arial Black" panose="020B0A04020102020204" pitchFamily="34" charset="0"/>
            </a:endParaRPr>
          </a:p>
        </p:txBody>
      </p:sp>
    </p:spTree>
    <p:extLst>
      <p:ext uri="{BB962C8B-B14F-4D97-AF65-F5344CB8AC3E}">
        <p14:creationId xmlns:p14="http://schemas.microsoft.com/office/powerpoint/2010/main" val="17942506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397</Words>
  <Application>Microsoft Office PowerPoint</Application>
  <PresentationFormat>Ekran Gösterisi (4:3)</PresentationFormat>
  <Paragraphs>110</Paragraphs>
  <Slides>15</Slides>
  <Notes>1</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 ŞİFA HATUN MTAL 2022 YILI   ETWİNNİNG PROJESİ   IN THE TRUCK OF NATURE   (DOGANIN İZİNDE)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ŞİFA HATUN MESLEKİ VE TEKNİK  ANADOLU LİSESİ</dc:title>
  <dc:creator>pc</dc:creator>
  <cp:lastModifiedBy>PACKARD BELL</cp:lastModifiedBy>
  <cp:revision>32</cp:revision>
  <dcterms:created xsi:type="dcterms:W3CDTF">2022-04-27T11:41:09Z</dcterms:created>
  <dcterms:modified xsi:type="dcterms:W3CDTF">2022-04-28T19:35:18Z</dcterms:modified>
</cp:coreProperties>
</file>